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07" r:id="rId2"/>
    <p:sldId id="312" r:id="rId3"/>
    <p:sldId id="317" r:id="rId4"/>
    <p:sldId id="310" r:id="rId5"/>
    <p:sldId id="319" r:id="rId6"/>
    <p:sldId id="318" r:id="rId7"/>
    <p:sldId id="297" r:id="rId8"/>
    <p:sldId id="311" r:id="rId9"/>
    <p:sldId id="304" r:id="rId10"/>
    <p:sldId id="305" r:id="rId11"/>
    <p:sldId id="306" r:id="rId12"/>
    <p:sldId id="313" r:id="rId13"/>
    <p:sldId id="261" r:id="rId14"/>
    <p:sldId id="314" r:id="rId15"/>
    <p:sldId id="320" r:id="rId16"/>
    <p:sldId id="262" r:id="rId17"/>
    <p:sldId id="266" r:id="rId18"/>
    <p:sldId id="276" r:id="rId19"/>
    <p:sldId id="300" r:id="rId20"/>
    <p:sldId id="265" r:id="rId21"/>
    <p:sldId id="321" r:id="rId22"/>
    <p:sldId id="294" r:id="rId23"/>
    <p:sldId id="289" r:id="rId24"/>
    <p:sldId id="271" r:id="rId25"/>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91" autoAdjust="0"/>
  </p:normalViewPr>
  <p:slideViewPr>
    <p:cSldViewPr>
      <p:cViewPr varScale="1">
        <p:scale>
          <a:sx n="93" d="100"/>
          <a:sy n="93" d="100"/>
        </p:scale>
        <p:origin x="42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a:defRPr sz="1200"/>
            </a:lvl1pPr>
          </a:lstStyle>
          <a:p>
            <a:fld id="{94DDEA19-A622-4435-9B5C-25137A0C7AD7}" type="datetimeFigureOut">
              <a:rPr lang="en-GB" smtClean="0"/>
              <a:t>29/03/2021</a:t>
            </a:fld>
            <a:endParaRPr lang="en-GB"/>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a:defRPr sz="1200"/>
            </a:lvl1pPr>
          </a:lstStyle>
          <a:p>
            <a:fld id="{4BDDD9F2-44CE-465D-AA9B-F7EAC71FC3D3}" type="slidenum">
              <a:rPr lang="en-GB" smtClean="0"/>
              <a:t>‹#›</a:t>
            </a:fld>
            <a:endParaRPr lang="en-GB"/>
          </a:p>
        </p:txBody>
      </p:sp>
    </p:spTree>
    <p:extLst>
      <p:ext uri="{BB962C8B-B14F-4D97-AF65-F5344CB8AC3E}">
        <p14:creationId xmlns:p14="http://schemas.microsoft.com/office/powerpoint/2010/main" val="259988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44A4C249-0EF1-4B05-A829-B4BFF227039D}" type="datetimeFigureOut">
              <a:rPr lang="en-GB" smtClean="0"/>
              <a:t>29/03/2021</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BA975CBC-CDE3-42A8-93DA-3B8284B335CA}" type="slidenum">
              <a:rPr lang="en-GB" smtClean="0"/>
              <a:t>‹#›</a:t>
            </a:fld>
            <a:endParaRPr lang="en-GB"/>
          </a:p>
        </p:txBody>
      </p:sp>
    </p:spTree>
    <p:extLst>
      <p:ext uri="{BB962C8B-B14F-4D97-AF65-F5344CB8AC3E}">
        <p14:creationId xmlns:p14="http://schemas.microsoft.com/office/powerpoint/2010/main" val="747213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252413" y="746125"/>
            <a:ext cx="6329362" cy="4748213"/>
          </a:xfrm>
          <a:noFill/>
          <a:ln>
            <a:solidFill>
              <a:srgbClr val="000000"/>
            </a:solidFill>
            <a:miter lim="800000"/>
            <a:headEnd/>
            <a:tailEnd/>
          </a:ln>
        </p:spPr>
      </p:sp>
      <p:sp>
        <p:nvSpPr>
          <p:cNvPr id="14338" name="Notes Placeholder 2"/>
          <p:cNvSpPr>
            <a:spLocks noGrp="1"/>
          </p:cNvSpPr>
          <p:nvPr>
            <p:ph type="body" idx="1"/>
          </p:nvPr>
        </p:nvSpPr>
        <p:spPr bwMode="auto">
          <a:xfrm>
            <a:off x="680720" y="6794740"/>
            <a:ext cx="5210366" cy="2402165"/>
          </a:xfrm>
          <a:noFill/>
        </p:spPr>
        <p:txBody>
          <a:bodyPr wrap="square" numCol="1" anchor="t" anchorCtr="0" compatLnSpc="1">
            <a:prstTxWarp prst="textNoShape">
              <a:avLst/>
            </a:prstTxWarp>
          </a:bodyPr>
          <a:lstStyle/>
          <a:p>
            <a:r>
              <a:rPr lang="en-GB" sz="1800" dirty="0"/>
              <a:t>Go abroad to China</a:t>
            </a:r>
            <a:r>
              <a:rPr lang="en-GB" sz="1800" baseline="0" dirty="0"/>
              <a:t> – may want to shake hands/covid-19 example – now do elbow bumps unless someone explains to us… </a:t>
            </a:r>
          </a:p>
          <a:p>
            <a:r>
              <a:rPr lang="en-GB" sz="1800" baseline="0" dirty="0"/>
              <a:t>All of use needed to relearn the rules – not just children with ASD – even when situation/culture changes even we need to learn the new rules</a:t>
            </a:r>
            <a:endParaRPr lang="en-GB" sz="1800" dirty="0"/>
          </a:p>
          <a:p>
            <a:endParaRPr lang="en-GB" sz="1800" dirty="0"/>
          </a:p>
        </p:txBody>
      </p:sp>
      <p:sp>
        <p:nvSpPr>
          <p:cNvPr id="4" name="Slide Number Placeholder 3"/>
          <p:cNvSpPr>
            <a:spLocks noGrp="1"/>
          </p:cNvSpPr>
          <p:nvPr>
            <p:ph type="sldNum" sz="quarter" idx="5"/>
          </p:nvPr>
        </p:nvSpPr>
        <p:spPr/>
        <p:txBody>
          <a:bodyPr/>
          <a:lstStyle/>
          <a:p>
            <a:pPr>
              <a:defRPr/>
            </a:pPr>
            <a:fld id="{0C5C9967-0590-48D5-A58E-333675F35DF8}"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352425" y="420688"/>
            <a:ext cx="5981700" cy="4486275"/>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800" baseline="0" dirty="0"/>
              <a:t>The objectivity of descriptive sentences brings logic and accuracy to a Social Story – two qualities likely to be reassuring to those who are overwhelmed by social concepts and situations.</a:t>
            </a:r>
          </a:p>
          <a:p>
            <a:r>
              <a:rPr lang="en-GB" sz="1800" baseline="0" dirty="0"/>
              <a:t>Descriptive sentences are the “backbone” of a social story.</a:t>
            </a:r>
          </a:p>
        </p:txBody>
      </p:sp>
      <p:sp>
        <p:nvSpPr>
          <p:cNvPr id="4" name="Slide Number Placeholder 3"/>
          <p:cNvSpPr>
            <a:spLocks noGrp="1"/>
          </p:cNvSpPr>
          <p:nvPr>
            <p:ph type="sldNum" sz="quarter" idx="5"/>
          </p:nvPr>
        </p:nvSpPr>
        <p:spPr/>
        <p:txBody>
          <a:bodyPr/>
          <a:lstStyle/>
          <a:p>
            <a:pPr>
              <a:defRPr/>
            </a:pPr>
            <a:fld id="{7FA0A4CA-687A-497F-985E-6E1C960ED0DE}"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900" y="746125"/>
            <a:ext cx="5546725" cy="4160838"/>
          </a:xfrm>
        </p:spPr>
      </p:sp>
      <p:sp>
        <p:nvSpPr>
          <p:cNvPr id="3" name="Notes Placeholder 2"/>
          <p:cNvSpPr>
            <a:spLocks noGrp="1"/>
          </p:cNvSpPr>
          <p:nvPr>
            <p:ph type="body" idx="1"/>
          </p:nvPr>
        </p:nvSpPr>
        <p:spPr/>
        <p:txBody>
          <a:bodyPr/>
          <a:lstStyle/>
          <a:p>
            <a:r>
              <a:rPr lang="en-GB" dirty="0"/>
              <a:t>These describe</a:t>
            </a:r>
            <a:r>
              <a:rPr lang="en-GB" baseline="0" dirty="0"/>
              <a:t> emotional of “feelings” that are a (sometimes invisible but critically important) part of every social situation. </a:t>
            </a:r>
            <a:endParaRPr lang="en-GB" dirty="0"/>
          </a:p>
        </p:txBody>
      </p:sp>
      <p:sp>
        <p:nvSpPr>
          <p:cNvPr id="4" name="Slide Number Placeholder 3"/>
          <p:cNvSpPr>
            <a:spLocks noGrp="1"/>
          </p:cNvSpPr>
          <p:nvPr>
            <p:ph type="sldNum" sz="quarter" idx="10"/>
          </p:nvPr>
        </p:nvSpPr>
        <p:spPr/>
        <p:txBody>
          <a:bodyPr/>
          <a:lstStyle/>
          <a:p>
            <a:pPr>
              <a:defRPr/>
            </a:pPr>
            <a:fld id="{EA647892-F4BF-4C6E-B4B3-A8353BDDE6B8}"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83556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975CBC-CDE3-42A8-93DA-3B8284B335CA}" type="slidenum">
              <a:rPr lang="en-GB" smtClean="0"/>
              <a:t>18</a:t>
            </a:fld>
            <a:endParaRPr lang="en-GB"/>
          </a:p>
        </p:txBody>
      </p:sp>
    </p:spTree>
    <p:extLst>
      <p:ext uri="{BB962C8B-B14F-4D97-AF65-F5344CB8AC3E}">
        <p14:creationId xmlns:p14="http://schemas.microsoft.com/office/powerpoint/2010/main" val="43521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Goes back to the idea about trying to equip the child with more social understanding</a:t>
            </a:r>
            <a:r>
              <a:rPr lang="en-GB" baseline="0" dirty="0"/>
              <a:t> rather than change their behaviour or tell them what to do. </a:t>
            </a:r>
          </a:p>
          <a:p>
            <a:r>
              <a:rPr lang="en-GB" baseline="0" dirty="0"/>
              <a:t>Goes back to say what you can see and also what you can’t see – may be obvious to us…</a:t>
            </a:r>
          </a:p>
        </p:txBody>
      </p:sp>
      <p:sp>
        <p:nvSpPr>
          <p:cNvPr id="4" name="Slide Number Placeholder 3"/>
          <p:cNvSpPr>
            <a:spLocks noGrp="1"/>
          </p:cNvSpPr>
          <p:nvPr>
            <p:ph type="sldNum" sz="quarter" idx="10"/>
          </p:nvPr>
        </p:nvSpPr>
        <p:spPr/>
        <p:txBody>
          <a:bodyPr/>
          <a:lstStyle/>
          <a:p>
            <a:fld id="{BA975CBC-CDE3-42A8-93DA-3B8284B335CA}" type="slidenum">
              <a:rPr lang="en-GB" smtClean="0"/>
              <a:t>19</a:t>
            </a:fld>
            <a:endParaRPr lang="en-GB"/>
          </a:p>
        </p:txBody>
      </p:sp>
    </p:spTree>
    <p:extLst>
      <p:ext uri="{BB962C8B-B14F-4D97-AF65-F5344CB8AC3E}">
        <p14:creationId xmlns:p14="http://schemas.microsoft.com/office/powerpoint/2010/main" val="93190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900" y="746125"/>
            <a:ext cx="5546725" cy="4160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A647892-F4BF-4C6E-B4B3-A8353BDDE6B8}"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81189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completing</a:t>
            </a:r>
            <a:r>
              <a:rPr lang="en-GB" baseline="0" dirty="0"/>
              <a:t> the sentence and filling in the blank, the student with ASD has to retrieve critical information. This may be an important step in demonstrating comprehension and independently applying the information to the situation. </a:t>
            </a:r>
          </a:p>
          <a:p>
            <a:r>
              <a:rPr lang="en-GB" baseline="0" dirty="0"/>
              <a:t>They are very similar to fill in the blank sentences used by teachers to check comprehension. </a:t>
            </a:r>
          </a:p>
          <a:p>
            <a:endParaRPr lang="en-GB" baseline="0" dirty="0"/>
          </a:p>
        </p:txBody>
      </p:sp>
      <p:sp>
        <p:nvSpPr>
          <p:cNvPr id="4" name="Slide Number Placeholder 3"/>
          <p:cNvSpPr>
            <a:spLocks noGrp="1"/>
          </p:cNvSpPr>
          <p:nvPr>
            <p:ph type="sldNum" sz="quarter" idx="10"/>
          </p:nvPr>
        </p:nvSpPr>
        <p:spPr/>
        <p:txBody>
          <a:bodyPr/>
          <a:lstStyle/>
          <a:p>
            <a:fld id="{BA975CBC-CDE3-42A8-93DA-3B8284B335CA}" type="slidenum">
              <a:rPr lang="en-GB" smtClean="0"/>
              <a:t>21</a:t>
            </a:fld>
            <a:endParaRPr lang="en-GB"/>
          </a:p>
        </p:txBody>
      </p:sp>
    </p:spTree>
    <p:extLst>
      <p:ext uri="{BB962C8B-B14F-4D97-AF65-F5344CB8AC3E}">
        <p14:creationId xmlns:p14="http://schemas.microsoft.com/office/powerpoint/2010/main" val="3777843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name is Craig</a:t>
            </a:r>
          </a:p>
          <a:p>
            <a:r>
              <a:rPr lang="en-GB" dirty="0"/>
              <a:t>On most days I go to school on the bus</a:t>
            </a:r>
          </a:p>
          <a:p>
            <a:r>
              <a:rPr lang="en-GB" dirty="0"/>
              <a:t>Usually Otto is my driver</a:t>
            </a:r>
          </a:p>
          <a:p>
            <a:r>
              <a:rPr lang="en-GB" dirty="0"/>
              <a:t>Sometimes... (descriptive) other</a:t>
            </a:r>
            <a:r>
              <a:rPr lang="en-GB" baseline="0" dirty="0"/>
              <a:t> drivers drive the school bus.</a:t>
            </a:r>
            <a:endParaRPr lang="en-GB" dirty="0"/>
          </a:p>
          <a:p>
            <a:r>
              <a:rPr lang="en-GB" dirty="0"/>
              <a:t>All the drivers...  (directive or perspective) will take</a:t>
            </a:r>
            <a:r>
              <a:rPr lang="en-GB" baseline="0" dirty="0"/>
              <a:t> me to school safely (perspective). I will let a different driver take me to school (directive).</a:t>
            </a:r>
          </a:p>
          <a:p>
            <a:r>
              <a:rPr lang="en-GB" baseline="0" dirty="0"/>
              <a:t>This is the right thing to do and I will be safe (affirmative). </a:t>
            </a:r>
            <a:endParaRPr lang="en-GB" dirty="0"/>
          </a:p>
          <a:p>
            <a:endParaRPr lang="en-GB" dirty="0"/>
          </a:p>
        </p:txBody>
      </p:sp>
      <p:sp>
        <p:nvSpPr>
          <p:cNvPr id="4" name="Slide Number Placeholder 3"/>
          <p:cNvSpPr>
            <a:spLocks noGrp="1"/>
          </p:cNvSpPr>
          <p:nvPr>
            <p:ph type="sldNum" sz="quarter" idx="10"/>
          </p:nvPr>
        </p:nvSpPr>
        <p:spPr/>
        <p:txBody>
          <a:bodyPr/>
          <a:lstStyle/>
          <a:p>
            <a:fld id="{BA975CBC-CDE3-42A8-93DA-3B8284B335CA}" type="slidenum">
              <a:rPr lang="en-GB" smtClean="0"/>
              <a:t>22</a:t>
            </a:fld>
            <a:endParaRPr lang="en-GB"/>
          </a:p>
        </p:txBody>
      </p:sp>
    </p:spTree>
    <p:extLst>
      <p:ext uri="{BB962C8B-B14F-4D97-AF65-F5344CB8AC3E}">
        <p14:creationId xmlns:p14="http://schemas.microsoft.com/office/powerpoint/2010/main" val="3131124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975CBC-CDE3-42A8-93DA-3B8284B335CA}" type="slidenum">
              <a:rPr lang="en-GB" smtClean="0"/>
              <a:t>23</a:t>
            </a:fld>
            <a:endParaRPr lang="en-GB"/>
          </a:p>
        </p:txBody>
      </p:sp>
    </p:spTree>
    <p:extLst>
      <p:ext uri="{BB962C8B-B14F-4D97-AF65-F5344CB8AC3E}">
        <p14:creationId xmlns:p14="http://schemas.microsoft.com/office/powerpoint/2010/main" val="12112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596900" y="746125"/>
            <a:ext cx="5548313" cy="4160838"/>
          </a:xfrm>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2F7FFE4-4BFB-4A7A-847E-33D26EED0717}"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general</a:t>
            </a:r>
            <a:r>
              <a:rPr lang="en-GB" baseline="0" dirty="0"/>
              <a:t> goal of a social story is to share accurate social information, to describe more than direct. </a:t>
            </a:r>
          </a:p>
          <a:p>
            <a:r>
              <a:rPr lang="en-GB" baseline="0" dirty="0"/>
              <a:t>Picturing the goal requires an author to translate social information into meaningful text and illustrations. In many cases, this means describing abstract concepts and ideas with visual, concrete references and images. </a:t>
            </a:r>
          </a:p>
          <a:p>
            <a:r>
              <a:rPr lang="en-GB" baseline="0" dirty="0"/>
              <a:t>Therefore, while the end result of a social story may be a change in the responses of a the person with ASD, the first priority – the goal – is always to share relevant social information in a meaningful way. </a:t>
            </a:r>
            <a:endParaRPr lang="en-GB" dirty="0"/>
          </a:p>
        </p:txBody>
      </p:sp>
      <p:sp>
        <p:nvSpPr>
          <p:cNvPr id="4" name="Slide Number Placeholder 3"/>
          <p:cNvSpPr>
            <a:spLocks noGrp="1"/>
          </p:cNvSpPr>
          <p:nvPr>
            <p:ph type="sldNum" sz="quarter" idx="10"/>
          </p:nvPr>
        </p:nvSpPr>
        <p:spPr/>
        <p:txBody>
          <a:bodyPr/>
          <a:lstStyle/>
          <a:p>
            <a:fld id="{BA975CBC-CDE3-42A8-93DA-3B8284B335CA}" type="slidenum">
              <a:rPr lang="en-GB" smtClean="0"/>
              <a:t>4</a:t>
            </a:fld>
            <a:endParaRPr lang="en-GB"/>
          </a:p>
        </p:txBody>
      </p:sp>
    </p:spTree>
    <p:extLst>
      <p:ext uri="{BB962C8B-B14F-4D97-AF65-F5344CB8AC3E}">
        <p14:creationId xmlns:p14="http://schemas.microsoft.com/office/powerpoint/2010/main" val="274863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idea is that by</a:t>
            </a:r>
            <a:r>
              <a:rPr lang="en-GB" baseline="0" dirty="0"/>
              <a:t> equipping the child with an increased understanding of the social event and expectations, this may in turn have an improvement on their responses to the situation. </a:t>
            </a:r>
            <a:endParaRPr lang="en-GB" dirty="0"/>
          </a:p>
        </p:txBody>
      </p:sp>
      <p:sp>
        <p:nvSpPr>
          <p:cNvPr id="4" name="Slide Number Placeholder 3"/>
          <p:cNvSpPr>
            <a:spLocks noGrp="1"/>
          </p:cNvSpPr>
          <p:nvPr>
            <p:ph type="sldNum" sz="quarter" idx="10"/>
          </p:nvPr>
        </p:nvSpPr>
        <p:spPr/>
        <p:txBody>
          <a:bodyPr/>
          <a:lstStyle/>
          <a:p>
            <a:fld id="{BA975CBC-CDE3-42A8-93DA-3B8284B335CA}" type="slidenum">
              <a:rPr lang="en-GB" smtClean="0"/>
              <a:t>6</a:t>
            </a:fld>
            <a:endParaRPr lang="en-GB"/>
          </a:p>
        </p:txBody>
      </p:sp>
    </p:spTree>
    <p:extLst>
      <p:ext uri="{BB962C8B-B14F-4D97-AF65-F5344CB8AC3E}">
        <p14:creationId xmlns:p14="http://schemas.microsoft.com/office/powerpoint/2010/main" val="270730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975CBC-CDE3-42A8-93DA-3B8284B335CA}" type="slidenum">
              <a:rPr lang="en-GB" smtClean="0"/>
              <a:t>7</a:t>
            </a:fld>
            <a:endParaRPr lang="en-GB"/>
          </a:p>
        </p:txBody>
      </p:sp>
    </p:spTree>
    <p:extLst>
      <p:ext uri="{BB962C8B-B14F-4D97-AF65-F5344CB8AC3E}">
        <p14:creationId xmlns:p14="http://schemas.microsoft.com/office/powerpoint/2010/main" val="420349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Complex</a:t>
            </a:r>
            <a:r>
              <a:rPr lang="en-GB" baseline="0" dirty="0"/>
              <a:t> </a:t>
            </a:r>
            <a:r>
              <a:rPr lang="en-GB" dirty="0"/>
              <a:t>language If</a:t>
            </a:r>
            <a:r>
              <a:rPr lang="en-GB" baseline="0" dirty="0"/>
              <a:t> this happens then this will happen… – may sound simple to us… cause and effect comes quite late in language development</a:t>
            </a:r>
          </a:p>
          <a:p>
            <a:endParaRPr lang="en-GB" dirty="0"/>
          </a:p>
        </p:txBody>
      </p:sp>
      <p:sp>
        <p:nvSpPr>
          <p:cNvPr id="4" name="Slide Number Placeholder 3"/>
          <p:cNvSpPr>
            <a:spLocks noGrp="1"/>
          </p:cNvSpPr>
          <p:nvPr>
            <p:ph type="sldNum" sz="quarter" idx="10"/>
          </p:nvPr>
        </p:nvSpPr>
        <p:spPr/>
        <p:txBody>
          <a:bodyPr/>
          <a:lstStyle/>
          <a:p>
            <a:fld id="{BA975CBC-CDE3-42A8-93DA-3B8284B335CA}" type="slidenum">
              <a:rPr lang="en-GB" smtClean="0"/>
              <a:t>9</a:t>
            </a:fld>
            <a:endParaRPr lang="en-GB"/>
          </a:p>
        </p:txBody>
      </p:sp>
    </p:spTree>
    <p:extLst>
      <p:ext uri="{BB962C8B-B14F-4D97-AF65-F5344CB8AC3E}">
        <p14:creationId xmlns:p14="http://schemas.microsoft.com/office/powerpoint/2010/main" val="113268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of negatives</a:t>
            </a:r>
          </a:p>
          <a:p>
            <a:r>
              <a:rPr lang="en-GB" dirty="0"/>
              <a:t>Tendency can be to be negative (e.g. If I hit other people, they will be sad etc.) – remember to focus on giving ideas for appropriate responses/actions to the child, empathy ++ difficult to understand particularly if child has ASD. </a:t>
            </a:r>
          </a:p>
          <a:p>
            <a:r>
              <a:rPr lang="en-GB" dirty="0"/>
              <a:t>Tool to get</a:t>
            </a:r>
            <a:r>
              <a:rPr lang="en-GB" baseline="0" dirty="0"/>
              <a:t> more information from a social situation – not to be told that how they are acting/what they are doing currently is wrong.</a:t>
            </a:r>
            <a:endParaRPr lang="en-GB" dirty="0"/>
          </a:p>
          <a:p>
            <a:endParaRPr lang="en-GB" dirty="0"/>
          </a:p>
        </p:txBody>
      </p:sp>
      <p:sp>
        <p:nvSpPr>
          <p:cNvPr id="4" name="Slide Number Placeholder 3"/>
          <p:cNvSpPr>
            <a:spLocks noGrp="1"/>
          </p:cNvSpPr>
          <p:nvPr>
            <p:ph type="sldNum" sz="quarter" idx="10"/>
          </p:nvPr>
        </p:nvSpPr>
        <p:spPr/>
        <p:txBody>
          <a:bodyPr/>
          <a:lstStyle/>
          <a:p>
            <a:fld id="{BA975CBC-CDE3-42A8-93DA-3B8284B335CA}" type="slidenum">
              <a:rPr lang="en-GB" smtClean="0"/>
              <a:t>10</a:t>
            </a:fld>
            <a:endParaRPr lang="en-GB"/>
          </a:p>
        </p:txBody>
      </p:sp>
    </p:spTree>
    <p:extLst>
      <p:ext uri="{BB962C8B-B14F-4D97-AF65-F5344CB8AC3E}">
        <p14:creationId xmlns:p14="http://schemas.microsoft.com/office/powerpoint/2010/main" val="128831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975CBC-CDE3-42A8-93DA-3B8284B335CA}" type="slidenum">
              <a:rPr lang="en-GB" smtClean="0"/>
              <a:t>11</a:t>
            </a:fld>
            <a:endParaRPr lang="en-GB"/>
          </a:p>
        </p:txBody>
      </p:sp>
    </p:spTree>
    <p:extLst>
      <p:ext uri="{BB962C8B-B14F-4D97-AF65-F5344CB8AC3E}">
        <p14:creationId xmlns:p14="http://schemas.microsoft.com/office/powerpoint/2010/main" val="209414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900" y="746125"/>
            <a:ext cx="5546725" cy="4160838"/>
          </a:xfrm>
        </p:spPr>
      </p:sp>
      <p:sp>
        <p:nvSpPr>
          <p:cNvPr id="3" name="Notes Placeholder 2"/>
          <p:cNvSpPr>
            <a:spLocks noGrp="1"/>
          </p:cNvSpPr>
          <p:nvPr>
            <p:ph type="body" idx="1"/>
          </p:nvPr>
        </p:nvSpPr>
        <p:spPr/>
        <p:txBody>
          <a:bodyPr/>
          <a:lstStyle/>
          <a:p>
            <a:r>
              <a:rPr lang="en-GB" dirty="0"/>
              <a:t>Book contains</a:t>
            </a:r>
            <a:r>
              <a:rPr lang="en-GB" baseline="0" dirty="0"/>
              <a:t> 150 of the most frequently used social stories, as well as guidance on how to write them yourself. Comes with a CD which you can customise documents on</a:t>
            </a:r>
          </a:p>
          <a:p>
            <a:r>
              <a:rPr lang="en-GB" dirty="0"/>
              <a:t>Domains of impairment in Autism : DYAD</a:t>
            </a:r>
          </a:p>
          <a:p>
            <a:r>
              <a:rPr lang="en-GB" dirty="0"/>
              <a:t>1) social communication and interaction.</a:t>
            </a:r>
            <a:br>
              <a:rPr lang="en-GB" dirty="0"/>
            </a:br>
            <a:r>
              <a:rPr lang="en-GB" dirty="0"/>
              <a:t>2) restricted, repetitive patterns of behaviour, interests or activities.</a:t>
            </a:r>
          </a:p>
          <a:p>
            <a:endParaRPr lang="en-GB" dirty="0"/>
          </a:p>
        </p:txBody>
      </p:sp>
      <p:sp>
        <p:nvSpPr>
          <p:cNvPr id="4" name="Slide Number Placeholder 3"/>
          <p:cNvSpPr>
            <a:spLocks noGrp="1"/>
          </p:cNvSpPr>
          <p:nvPr>
            <p:ph type="sldNum" sz="quarter" idx="10"/>
          </p:nvPr>
        </p:nvSpPr>
        <p:spPr/>
        <p:txBody>
          <a:bodyPr/>
          <a:lstStyle/>
          <a:p>
            <a:pPr>
              <a:defRPr/>
            </a:pPr>
            <a:fld id="{EA647892-F4BF-4C6E-B4B3-A8353BDDE6B8}"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58454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900" y="746125"/>
            <a:ext cx="5546725" cy="4160838"/>
          </a:xfrm>
        </p:spPr>
      </p:sp>
      <p:sp>
        <p:nvSpPr>
          <p:cNvPr id="3" name="Notes Placeholder 2"/>
          <p:cNvSpPr>
            <a:spLocks noGrp="1"/>
          </p:cNvSpPr>
          <p:nvPr>
            <p:ph type="body" idx="1"/>
          </p:nvPr>
        </p:nvSpPr>
        <p:spPr/>
        <p:txBody>
          <a:bodyPr/>
          <a:lstStyle/>
          <a:p>
            <a:r>
              <a:rPr lang="en-GB" dirty="0"/>
              <a:t>DESCRIPTIVE</a:t>
            </a:r>
            <a:r>
              <a:rPr lang="en-GB" baseline="0" dirty="0"/>
              <a:t> – what might be expected from the situation (e.g. at school, most people go to the canteen for lunch)</a:t>
            </a:r>
          </a:p>
          <a:p>
            <a:r>
              <a:rPr lang="en-GB" baseline="0" dirty="0"/>
              <a:t>PERSPECTIVE – describes the thoughts/feelings/moods of other people (e.g. most people like it when each person only touches their own food) </a:t>
            </a:r>
          </a:p>
          <a:p>
            <a:r>
              <a:rPr lang="en-GB" baseline="0" dirty="0"/>
              <a:t>DIRECTIVE – what might be expected of the child (e.g. when I eat, I will only touch my own food)</a:t>
            </a:r>
          </a:p>
          <a:p>
            <a:r>
              <a:rPr lang="en-GB" baseline="0" dirty="0"/>
              <a:t>AFFIRMATIVE – to affirm/stress an important point or refer to a rule (e.g. I will only touch my own food. This is a considerate way to eat my lunch.) </a:t>
            </a:r>
          </a:p>
        </p:txBody>
      </p:sp>
      <p:sp>
        <p:nvSpPr>
          <p:cNvPr id="4" name="Slide Number Placeholder 3"/>
          <p:cNvSpPr>
            <a:spLocks noGrp="1"/>
          </p:cNvSpPr>
          <p:nvPr>
            <p:ph type="sldNum" sz="quarter" idx="10"/>
          </p:nvPr>
        </p:nvSpPr>
        <p:spPr/>
        <p:txBody>
          <a:bodyPr/>
          <a:lstStyle/>
          <a:p>
            <a:pPr>
              <a:defRPr/>
            </a:pPr>
            <a:fld id="{EA647892-F4BF-4C6E-B4B3-A8353BDDE6B8}"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052316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3670300" y="2351088"/>
            <a:ext cx="5302250" cy="4419600"/>
          </a:xfrm>
          <a:prstGeom prst="rect">
            <a:avLst/>
          </a:prstGeom>
          <a:noFill/>
          <a:ln w="9525">
            <a:noFill/>
            <a:miter lim="800000"/>
            <a:headEnd/>
            <a:tailEnd/>
          </a:ln>
        </p:spPr>
      </p:pic>
    </p:spTree>
    <p:extLst>
      <p:ext uri="{BB962C8B-B14F-4D97-AF65-F5344CB8AC3E}">
        <p14:creationId xmlns:p14="http://schemas.microsoft.com/office/powerpoint/2010/main" val="137508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400"/>
            <a:ext cx="8034867" cy="542927"/>
          </a:xfrm>
        </p:spPr>
        <p:txBody>
          <a:bodyPr/>
          <a:lstStyle/>
          <a:p>
            <a:r>
              <a:rPr lang="en-GB" dirty="0"/>
              <a:t>Click to edit Master title style</a:t>
            </a:r>
            <a:endParaRPr lang="en-US" dirty="0"/>
          </a:p>
        </p:txBody>
      </p:sp>
      <p:sp>
        <p:nvSpPr>
          <p:cNvPr id="3" name="Content Placeholder 2"/>
          <p:cNvSpPr>
            <a:spLocks noGrp="1"/>
          </p:cNvSpPr>
          <p:nvPr>
            <p:ph idx="1"/>
          </p:nvPr>
        </p:nvSpPr>
        <p:spPr>
          <a:xfrm>
            <a:off x="457199" y="1994413"/>
            <a:ext cx="8217429" cy="4055796"/>
          </a:xfrm>
        </p:spPr>
        <p:txBody>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432550"/>
            <a:ext cx="2133600" cy="288925"/>
          </a:xfrm>
          <a:prstGeom prst="rect">
            <a:avLst/>
          </a:prstGeom>
        </p:spPr>
        <p:txBody>
          <a:bodyPr/>
          <a:lstStyle>
            <a:lvl1pPr fontAlgn="auto">
              <a:spcBef>
                <a:spcPts val="0"/>
              </a:spcBef>
              <a:spcAft>
                <a:spcPts val="0"/>
              </a:spcAft>
              <a:defRPr>
                <a:latin typeface="+mn-lt"/>
              </a:defRPr>
            </a:lvl1pPr>
          </a:lstStyle>
          <a:p>
            <a:pPr defTabSz="457200">
              <a:defRPr/>
            </a:pPr>
            <a:fld id="{19DDD62E-A7D7-478F-8C68-1179A86BAF2C}" type="datetime3">
              <a:rPr lang="en-GB">
                <a:solidFill>
                  <a:srgbClr val="3C3C3B"/>
                </a:solidFill>
              </a:rPr>
              <a:pPr defTabSz="457200">
                <a:defRPr/>
              </a:pPr>
              <a:t>29 March, 2021</a:t>
            </a:fld>
            <a:endParaRPr lang="en-US" dirty="0">
              <a:solidFill>
                <a:srgbClr val="3C3C3B"/>
              </a:solidFill>
            </a:endParaRPr>
          </a:p>
        </p:txBody>
      </p:sp>
      <p:sp>
        <p:nvSpPr>
          <p:cNvPr id="5" name="Slide Number Placeholder 5"/>
          <p:cNvSpPr>
            <a:spLocks noGrp="1"/>
          </p:cNvSpPr>
          <p:nvPr>
            <p:ph type="sldNum" sz="quarter" idx="11"/>
          </p:nvPr>
        </p:nvSpPr>
        <p:spPr/>
        <p:txBody>
          <a:bodyPr/>
          <a:lstStyle>
            <a:lvl1pPr algn="r">
              <a:defRPr sz="1200">
                <a:solidFill>
                  <a:schemeClr val="tx2"/>
                </a:solidFill>
              </a:defRPr>
            </a:lvl1pPr>
          </a:lstStyle>
          <a:p>
            <a:pPr>
              <a:defRPr/>
            </a:pPr>
            <a:fld id="{0C9EA628-CAAF-4502-A4A2-2799BEACB4BD}" type="slidenum">
              <a:rPr lang="en-US">
                <a:solidFill>
                  <a:srgbClr val="005B9C"/>
                </a:solidFill>
              </a:rPr>
              <a:pPr>
                <a:defRPr/>
              </a:pPr>
              <a:t>‹#›</a:t>
            </a:fld>
            <a:endParaRPr lang="en-US" dirty="0">
              <a:solidFill>
                <a:srgbClr val="005B9C"/>
              </a:solidFill>
            </a:endParaRPr>
          </a:p>
        </p:txBody>
      </p:sp>
    </p:spTree>
    <p:extLst>
      <p:ext uri="{BB962C8B-B14F-4D97-AF65-F5344CB8AC3E}">
        <p14:creationId xmlns:p14="http://schemas.microsoft.com/office/powerpoint/2010/main" val="150502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400"/>
            <a:ext cx="8229600" cy="544899"/>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994400"/>
            <a:ext cx="4038600" cy="38655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994400"/>
            <a:ext cx="4038600" cy="38655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457200" y="6432550"/>
            <a:ext cx="2133600" cy="288925"/>
          </a:xfrm>
          <a:prstGeom prst="rect">
            <a:avLst/>
          </a:prstGeom>
        </p:spPr>
        <p:txBody>
          <a:bodyPr/>
          <a:lstStyle>
            <a:lvl1pPr fontAlgn="auto">
              <a:spcBef>
                <a:spcPts val="0"/>
              </a:spcBef>
              <a:spcAft>
                <a:spcPts val="0"/>
              </a:spcAft>
              <a:defRPr>
                <a:solidFill>
                  <a:srgbClr val="005B9C"/>
                </a:solidFill>
                <a:latin typeface="+mn-lt"/>
              </a:defRPr>
            </a:lvl1pPr>
          </a:lstStyle>
          <a:p>
            <a:pPr defTabSz="457200">
              <a:defRPr/>
            </a:pPr>
            <a:fld id="{A62B874F-937F-4595-BCA4-7EF987F0BF60}" type="datetime3">
              <a:rPr lang="en-GB"/>
              <a:pPr defTabSz="457200">
                <a:defRPr/>
              </a:pPr>
              <a:t>29 March, 2021</a:t>
            </a:fld>
            <a:endParaRPr lang="en-US"/>
          </a:p>
        </p:txBody>
      </p:sp>
      <p:sp>
        <p:nvSpPr>
          <p:cNvPr id="6" name="Slide Number Placeholder 5"/>
          <p:cNvSpPr>
            <a:spLocks noGrp="1"/>
          </p:cNvSpPr>
          <p:nvPr>
            <p:ph type="sldNum" sz="quarter" idx="11"/>
          </p:nvPr>
        </p:nvSpPr>
        <p:spPr>
          <a:xfrm>
            <a:off x="6553200" y="6424613"/>
            <a:ext cx="2133600" cy="296862"/>
          </a:xfrm>
        </p:spPr>
        <p:txBody>
          <a:bodyPr/>
          <a:lstStyle>
            <a:lvl1pPr algn="r">
              <a:defRPr sz="1200">
                <a:solidFill>
                  <a:srgbClr val="005B9C"/>
                </a:solidFill>
              </a:defRPr>
            </a:lvl1pPr>
          </a:lstStyle>
          <a:p>
            <a:pPr>
              <a:defRPr/>
            </a:pPr>
            <a:fld id="{CE2D662D-3864-4A4B-9055-7C37FB901B9C}" type="slidenum">
              <a:rPr lang="en-US"/>
              <a:pPr>
                <a:defRPr/>
              </a:pPr>
              <a:t>‹#›</a:t>
            </a:fld>
            <a:endParaRPr lang="en-US" dirty="0"/>
          </a:p>
        </p:txBody>
      </p:sp>
    </p:spTree>
    <p:extLst>
      <p:ext uri="{BB962C8B-B14F-4D97-AF65-F5344CB8AC3E}">
        <p14:creationId xmlns:p14="http://schemas.microsoft.com/office/powerpoint/2010/main" val="225694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65A6"/>
        </a:solidFill>
        <a:effectLst/>
      </p:bgPr>
    </p:bg>
    <p:spTree>
      <p:nvGrpSpPr>
        <p:cNvPr id="1" name=""/>
        <p:cNvGrpSpPr/>
        <p:nvPr/>
      </p:nvGrpSpPr>
      <p:grpSpPr>
        <a:xfrm>
          <a:off x="0" y="0"/>
          <a:ext cx="0" cy="0"/>
          <a:chOff x="0" y="0"/>
          <a:chExt cx="0" cy="0"/>
        </a:xfrm>
      </p:grpSpPr>
      <p:sp>
        <p:nvSpPr>
          <p:cNvPr id="3" name="Rectangle 7"/>
          <p:cNvSpPr/>
          <p:nvPr userDrawn="1"/>
        </p:nvSpPr>
        <p:spPr>
          <a:xfrm>
            <a:off x="0" y="3175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4" name="Picture 11" descr="ImprovingLivesStrapWhite.png"/>
          <p:cNvPicPr>
            <a:picLocks noChangeAspect="1"/>
          </p:cNvPicPr>
          <p:nvPr userDrawn="1"/>
        </p:nvPicPr>
        <p:blipFill>
          <a:blip r:embed="rId2"/>
          <a:srcRect/>
          <a:stretch>
            <a:fillRect/>
          </a:stretch>
        </p:blipFill>
        <p:spPr bwMode="auto">
          <a:xfrm>
            <a:off x="444500" y="6024563"/>
            <a:ext cx="2146300" cy="534987"/>
          </a:xfrm>
          <a:prstGeom prst="rect">
            <a:avLst/>
          </a:prstGeom>
          <a:noFill/>
          <a:ln w="9525">
            <a:noFill/>
            <a:miter lim="800000"/>
            <a:headEnd/>
            <a:tailEnd/>
          </a:ln>
        </p:spPr>
      </p:pic>
      <p:sp>
        <p:nvSpPr>
          <p:cNvPr id="5" name="TextBox 6"/>
          <p:cNvSpPr txBox="1"/>
          <p:nvPr userDrawn="1"/>
        </p:nvSpPr>
        <p:spPr>
          <a:xfrm>
            <a:off x="4171950" y="1803400"/>
            <a:ext cx="185738" cy="369888"/>
          </a:xfrm>
          <a:prstGeom prst="rect">
            <a:avLst/>
          </a:prstGeom>
          <a:noFill/>
        </p:spPr>
        <p:txBody>
          <a:bodyPr wrap="none">
            <a:spAutoFit/>
          </a:bodyPr>
          <a:lstStyle/>
          <a:p>
            <a:pPr defTabSz="457200">
              <a:defRPr/>
            </a:pPr>
            <a:endParaRPr lang="en-US" dirty="0">
              <a:solidFill>
                <a:srgbClr val="3C3C3B"/>
              </a:solidFill>
            </a:endParaRPr>
          </a:p>
        </p:txBody>
      </p:sp>
      <p:pic>
        <p:nvPicPr>
          <p:cNvPr id="6" name="Picture 13" descr="OxleaseOWhite.png"/>
          <p:cNvPicPr>
            <a:picLocks noChangeAspect="1"/>
          </p:cNvPicPr>
          <p:nvPr userDrawn="1"/>
        </p:nvPicPr>
        <p:blipFill>
          <a:blip r:embed="rId3"/>
          <a:srcRect l="-5997" b="24954"/>
          <a:stretch>
            <a:fillRect/>
          </a:stretch>
        </p:blipFill>
        <p:spPr bwMode="auto">
          <a:xfrm>
            <a:off x="3327400" y="1812925"/>
            <a:ext cx="5816600" cy="5045075"/>
          </a:xfrm>
          <a:prstGeom prst="rect">
            <a:avLst/>
          </a:prstGeom>
          <a:noFill/>
          <a:ln w="9525">
            <a:noFill/>
            <a:miter lim="800000"/>
            <a:headEnd/>
            <a:tailEnd/>
          </a:ln>
        </p:spPr>
      </p:pic>
      <p:pic>
        <p:nvPicPr>
          <p:cNvPr id="7" name="Picture 16" descr="Oxleas_Yellow_WhiteNHS.png"/>
          <p:cNvPicPr>
            <a:picLocks noChangeAspect="1"/>
          </p:cNvPicPr>
          <p:nvPr userDrawn="1"/>
        </p:nvPicPr>
        <p:blipFill>
          <a:blip r:embed="rId4"/>
          <a:srcRect/>
          <a:stretch>
            <a:fillRect/>
          </a:stretch>
        </p:blipFill>
        <p:spPr bwMode="auto">
          <a:xfrm>
            <a:off x="469900" y="422275"/>
            <a:ext cx="2552700" cy="1422400"/>
          </a:xfrm>
          <a:prstGeom prst="rect">
            <a:avLst/>
          </a:prstGeom>
          <a:noFill/>
          <a:ln w="9525">
            <a:noFill/>
            <a:miter lim="800000"/>
            <a:headEnd/>
            <a:tailEnd/>
          </a:ln>
        </p:spPr>
      </p:pic>
      <p:sp>
        <p:nvSpPr>
          <p:cNvPr id="16" name="Title 1"/>
          <p:cNvSpPr>
            <a:spLocks noGrp="1"/>
          </p:cNvSpPr>
          <p:nvPr>
            <p:ph type="ctrTitle"/>
          </p:nvPr>
        </p:nvSpPr>
        <p:spPr>
          <a:xfrm>
            <a:off x="444509" y="2313892"/>
            <a:ext cx="3640646" cy="941781"/>
          </a:xfrm>
        </p:spPr>
        <p:txBody>
          <a:bodyPr>
            <a:normAutofit/>
          </a:bodyPr>
          <a:lstStyle>
            <a:lvl1pPr algn="l">
              <a:defRPr sz="28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400237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5A6"/>
        </a:solidFill>
        <a:effectLst/>
      </p:bgPr>
    </p:bg>
    <p:spTree>
      <p:nvGrpSpPr>
        <p:cNvPr id="1" name=""/>
        <p:cNvGrpSpPr/>
        <p:nvPr/>
      </p:nvGrpSpPr>
      <p:grpSpPr>
        <a:xfrm>
          <a:off x="0" y="0"/>
          <a:ext cx="0" cy="0"/>
          <a:chOff x="0" y="0"/>
          <a:chExt cx="0" cy="0"/>
        </a:xfrm>
      </p:grpSpPr>
      <p:sp>
        <p:nvSpPr>
          <p:cNvPr id="3" name="Rectangle 7"/>
          <p:cNvSpPr/>
          <p:nvPr userDrawn="1"/>
        </p:nvSpPr>
        <p:spPr>
          <a:xfrm>
            <a:off x="0" y="0"/>
            <a:ext cx="9144000" cy="6858000"/>
          </a:xfrm>
          <a:prstGeom prst="rect">
            <a:avLst/>
          </a:prstGeom>
          <a:solidFill>
            <a:srgbClr val="FFCB0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4" name="Picture 11" descr="Oxleas_White.png"/>
          <p:cNvPicPr>
            <a:picLocks noChangeAspect="1"/>
          </p:cNvPicPr>
          <p:nvPr userDrawn="1"/>
        </p:nvPicPr>
        <p:blipFill>
          <a:blip r:embed="rId2"/>
          <a:srcRect/>
          <a:stretch>
            <a:fillRect/>
          </a:stretch>
        </p:blipFill>
        <p:spPr bwMode="auto">
          <a:xfrm>
            <a:off x="439738" y="419100"/>
            <a:ext cx="2582862" cy="1433513"/>
          </a:xfrm>
          <a:prstGeom prst="rect">
            <a:avLst/>
          </a:prstGeom>
          <a:noFill/>
          <a:ln w="9525">
            <a:noFill/>
            <a:miter lim="800000"/>
            <a:headEnd/>
            <a:tailEnd/>
          </a:ln>
        </p:spPr>
      </p:pic>
      <p:pic>
        <p:nvPicPr>
          <p:cNvPr id="5" name="Picture 12" descr="ImprovingLivesStrapBlue.png"/>
          <p:cNvPicPr>
            <a:picLocks noChangeAspect="1"/>
          </p:cNvPicPr>
          <p:nvPr userDrawn="1"/>
        </p:nvPicPr>
        <p:blipFill>
          <a:blip r:embed="rId3"/>
          <a:srcRect/>
          <a:stretch>
            <a:fillRect/>
          </a:stretch>
        </p:blipFill>
        <p:spPr bwMode="auto">
          <a:xfrm>
            <a:off x="439738" y="6038850"/>
            <a:ext cx="2151062" cy="536575"/>
          </a:xfrm>
          <a:prstGeom prst="rect">
            <a:avLst/>
          </a:prstGeom>
          <a:noFill/>
          <a:ln w="9525">
            <a:noFill/>
            <a:miter lim="800000"/>
            <a:headEnd/>
            <a:tailEnd/>
          </a:ln>
        </p:spPr>
      </p:pic>
      <p:pic>
        <p:nvPicPr>
          <p:cNvPr id="6" name="Picture 13" descr="OxleaseOWhite.png"/>
          <p:cNvPicPr>
            <a:picLocks noChangeAspect="1"/>
          </p:cNvPicPr>
          <p:nvPr userDrawn="1"/>
        </p:nvPicPr>
        <p:blipFill>
          <a:blip r:embed="rId4"/>
          <a:srcRect l="-5997" b="24954"/>
          <a:stretch>
            <a:fillRect/>
          </a:stretch>
        </p:blipFill>
        <p:spPr bwMode="auto">
          <a:xfrm>
            <a:off x="3327400" y="1812925"/>
            <a:ext cx="5816600" cy="5045075"/>
          </a:xfrm>
          <a:prstGeom prst="rect">
            <a:avLst/>
          </a:prstGeom>
          <a:noFill/>
          <a:ln w="9525">
            <a:noFill/>
            <a:miter lim="800000"/>
            <a:headEnd/>
            <a:tailEnd/>
          </a:ln>
        </p:spPr>
      </p:pic>
      <p:sp>
        <p:nvSpPr>
          <p:cNvPr id="7" name="TextBox 6"/>
          <p:cNvSpPr txBox="1"/>
          <p:nvPr userDrawn="1"/>
        </p:nvSpPr>
        <p:spPr>
          <a:xfrm>
            <a:off x="4171950" y="1803400"/>
            <a:ext cx="185738" cy="369888"/>
          </a:xfrm>
          <a:prstGeom prst="rect">
            <a:avLst/>
          </a:prstGeom>
          <a:noFill/>
        </p:spPr>
        <p:txBody>
          <a:bodyPr wrap="none">
            <a:spAutoFit/>
          </a:bodyPr>
          <a:lstStyle/>
          <a:p>
            <a:pPr defTabSz="457200">
              <a:defRPr/>
            </a:pPr>
            <a:endParaRPr lang="en-US" dirty="0">
              <a:solidFill>
                <a:srgbClr val="3C3C3B"/>
              </a:solidFill>
            </a:endParaRPr>
          </a:p>
        </p:txBody>
      </p:sp>
      <p:sp>
        <p:nvSpPr>
          <p:cNvPr id="16" name="Title 1"/>
          <p:cNvSpPr>
            <a:spLocks noGrp="1"/>
          </p:cNvSpPr>
          <p:nvPr>
            <p:ph type="ctrTitle"/>
          </p:nvPr>
        </p:nvSpPr>
        <p:spPr>
          <a:xfrm>
            <a:off x="461338" y="2332346"/>
            <a:ext cx="3640646" cy="941781"/>
          </a:xfrm>
        </p:spPr>
        <p:txBody>
          <a:bodyPr>
            <a:normAutofit/>
          </a:bodyPr>
          <a:lstStyle>
            <a:lvl1pPr algn="l">
              <a:defRPr sz="2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79120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1763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005B9C"/>
              </a:solidFill>
            </a:endParaRPr>
          </a:p>
        </p:txBody>
      </p:sp>
      <p:sp>
        <p:nvSpPr>
          <p:cNvPr id="38915" name="Title Placeholder 1"/>
          <p:cNvSpPr>
            <a:spLocks noGrp="1"/>
          </p:cNvSpPr>
          <p:nvPr>
            <p:ph type="title"/>
          </p:nvPr>
        </p:nvSpPr>
        <p:spPr bwMode="auto">
          <a:xfrm>
            <a:off x="457200" y="1220788"/>
            <a:ext cx="8216900" cy="54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endParaRPr lang="en-US"/>
          </a:p>
        </p:txBody>
      </p:sp>
      <p:sp>
        <p:nvSpPr>
          <p:cNvPr id="38916" name="Text Placeholder 2"/>
          <p:cNvSpPr>
            <a:spLocks noGrp="1"/>
          </p:cNvSpPr>
          <p:nvPr>
            <p:ph type="body" idx="1"/>
          </p:nvPr>
        </p:nvSpPr>
        <p:spPr bwMode="auto">
          <a:xfrm>
            <a:off x="457200" y="1993900"/>
            <a:ext cx="8216900" cy="4056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4"/>
          </p:nvPr>
        </p:nvSpPr>
        <p:spPr>
          <a:xfrm>
            <a:off x="6540500" y="6424613"/>
            <a:ext cx="2133600" cy="296862"/>
          </a:xfrm>
          <a:prstGeom prst="rect">
            <a:avLst/>
          </a:prstGeom>
        </p:spPr>
        <p:txBody>
          <a:bodyPr vert="horz" lIns="0" tIns="0" rIns="0" bIns="0" rtlCol="0" anchor="t" anchorCtr="0"/>
          <a:lstStyle>
            <a:lvl1pPr algn="r" fontAlgn="auto">
              <a:spcBef>
                <a:spcPts val="0"/>
              </a:spcBef>
              <a:spcAft>
                <a:spcPts val="0"/>
              </a:spcAft>
              <a:defRPr sz="1200">
                <a:solidFill>
                  <a:schemeClr val="tx2"/>
                </a:solidFill>
                <a:latin typeface="+mn-lt"/>
              </a:defRPr>
            </a:lvl1pPr>
          </a:lstStyle>
          <a:p>
            <a:pPr defTabSz="457200">
              <a:defRPr/>
            </a:pPr>
            <a:fld id="{A3C215B1-9FEB-4FCD-939D-1C4C7BDBB17C}" type="slidenum">
              <a:rPr lang="en-US">
                <a:solidFill>
                  <a:srgbClr val="005B9C"/>
                </a:solidFill>
              </a:rPr>
              <a:pPr defTabSz="457200">
                <a:defRPr/>
              </a:pPr>
              <a:t>‹#›</a:t>
            </a:fld>
            <a:endParaRPr lang="en-US" dirty="0">
              <a:solidFill>
                <a:srgbClr val="005B9C"/>
              </a:solidFill>
            </a:endParaRPr>
          </a:p>
        </p:txBody>
      </p:sp>
      <p:pic>
        <p:nvPicPr>
          <p:cNvPr id="38918" name="Picture 14" descr="Oxleas_Yellow_WhiteNHS.png"/>
          <p:cNvPicPr>
            <a:picLocks noChangeAspect="1"/>
          </p:cNvPicPr>
          <p:nvPr userDrawn="1"/>
        </p:nvPicPr>
        <p:blipFill>
          <a:blip r:embed="rId7"/>
          <a:srcRect/>
          <a:stretch>
            <a:fillRect/>
          </a:stretch>
        </p:blipFill>
        <p:spPr bwMode="auto">
          <a:xfrm>
            <a:off x="457200" y="228600"/>
            <a:ext cx="1600200" cy="892175"/>
          </a:xfrm>
          <a:prstGeom prst="rect">
            <a:avLst/>
          </a:prstGeom>
          <a:noFill/>
          <a:ln w="9525">
            <a:noFill/>
            <a:miter lim="800000"/>
            <a:headEnd/>
            <a:tailEnd/>
          </a:ln>
        </p:spPr>
      </p:pic>
      <p:pic>
        <p:nvPicPr>
          <p:cNvPr id="38919" name="Picture 8" descr="ImprovingLivesStrapWhite.png"/>
          <p:cNvPicPr>
            <a:picLocks noChangeAspect="1"/>
          </p:cNvPicPr>
          <p:nvPr userDrawn="1"/>
        </p:nvPicPr>
        <p:blipFill>
          <a:blip r:embed="rId8"/>
          <a:srcRect/>
          <a:stretch>
            <a:fillRect/>
          </a:stretch>
        </p:blipFill>
        <p:spPr bwMode="auto">
          <a:xfrm>
            <a:off x="6527800" y="569913"/>
            <a:ext cx="2146300" cy="536575"/>
          </a:xfrm>
          <a:prstGeom prst="rect">
            <a:avLst/>
          </a:prstGeom>
          <a:noFill/>
          <a:ln w="9525">
            <a:noFill/>
            <a:miter lim="800000"/>
            <a:headEnd/>
            <a:tailEnd/>
          </a:ln>
        </p:spPr>
      </p:pic>
    </p:spTree>
    <p:extLst>
      <p:ext uri="{BB962C8B-B14F-4D97-AF65-F5344CB8AC3E}">
        <p14:creationId xmlns:p14="http://schemas.microsoft.com/office/powerpoint/2010/main" val="3602228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457200" rtl="0" eaLnBrk="0" fontAlgn="base" hangingPunct="0">
        <a:spcBef>
          <a:spcPct val="0"/>
        </a:spcBef>
        <a:spcAft>
          <a:spcPct val="0"/>
        </a:spcAft>
        <a:defRPr sz="2800" kern="1200">
          <a:solidFill>
            <a:schemeClr val="accent2"/>
          </a:solidFill>
          <a:latin typeface="+mj-lt"/>
          <a:ea typeface="+mj-ea"/>
          <a:cs typeface="+mj-cs"/>
        </a:defRPr>
      </a:lvl1pPr>
      <a:lvl2pPr algn="l" defTabSz="457200" rtl="0" eaLnBrk="0" fontAlgn="base" hangingPunct="0">
        <a:spcBef>
          <a:spcPct val="0"/>
        </a:spcBef>
        <a:spcAft>
          <a:spcPct val="0"/>
        </a:spcAft>
        <a:defRPr sz="2800">
          <a:solidFill>
            <a:schemeClr val="accent2"/>
          </a:solidFill>
          <a:latin typeface="Calibri" pitchFamily="34" charset="0"/>
        </a:defRPr>
      </a:lvl2pPr>
      <a:lvl3pPr algn="l" defTabSz="457200" rtl="0" eaLnBrk="0" fontAlgn="base" hangingPunct="0">
        <a:spcBef>
          <a:spcPct val="0"/>
        </a:spcBef>
        <a:spcAft>
          <a:spcPct val="0"/>
        </a:spcAft>
        <a:defRPr sz="2800">
          <a:solidFill>
            <a:schemeClr val="accent2"/>
          </a:solidFill>
          <a:latin typeface="Calibri" pitchFamily="34" charset="0"/>
        </a:defRPr>
      </a:lvl3pPr>
      <a:lvl4pPr algn="l" defTabSz="457200" rtl="0" eaLnBrk="0" fontAlgn="base" hangingPunct="0">
        <a:spcBef>
          <a:spcPct val="0"/>
        </a:spcBef>
        <a:spcAft>
          <a:spcPct val="0"/>
        </a:spcAft>
        <a:defRPr sz="2800">
          <a:solidFill>
            <a:schemeClr val="accent2"/>
          </a:solidFill>
          <a:latin typeface="Calibri" pitchFamily="34" charset="0"/>
        </a:defRPr>
      </a:lvl4pPr>
      <a:lvl5pPr algn="l" defTabSz="457200" rtl="0" eaLnBrk="0" fontAlgn="base" hangingPunct="0">
        <a:spcBef>
          <a:spcPct val="0"/>
        </a:spcBef>
        <a:spcAft>
          <a:spcPct val="0"/>
        </a:spcAft>
        <a:defRPr sz="2800">
          <a:solidFill>
            <a:schemeClr val="accent2"/>
          </a:solidFill>
          <a:latin typeface="Calibri" pitchFamily="34" charset="0"/>
        </a:defRPr>
      </a:lvl5pPr>
      <a:lvl6pPr marL="457200" algn="l" defTabSz="457200" rtl="0" fontAlgn="base">
        <a:spcBef>
          <a:spcPct val="0"/>
        </a:spcBef>
        <a:spcAft>
          <a:spcPct val="0"/>
        </a:spcAft>
        <a:defRPr sz="2800">
          <a:solidFill>
            <a:schemeClr val="accent2"/>
          </a:solidFill>
          <a:latin typeface="Calibri" pitchFamily="34" charset="0"/>
        </a:defRPr>
      </a:lvl6pPr>
      <a:lvl7pPr marL="914400" algn="l" defTabSz="457200" rtl="0" fontAlgn="base">
        <a:spcBef>
          <a:spcPct val="0"/>
        </a:spcBef>
        <a:spcAft>
          <a:spcPct val="0"/>
        </a:spcAft>
        <a:defRPr sz="2800">
          <a:solidFill>
            <a:schemeClr val="accent2"/>
          </a:solidFill>
          <a:latin typeface="Calibri" pitchFamily="34" charset="0"/>
        </a:defRPr>
      </a:lvl7pPr>
      <a:lvl8pPr marL="1371600" algn="l" defTabSz="457200" rtl="0" fontAlgn="base">
        <a:spcBef>
          <a:spcPct val="0"/>
        </a:spcBef>
        <a:spcAft>
          <a:spcPct val="0"/>
        </a:spcAft>
        <a:defRPr sz="2800">
          <a:solidFill>
            <a:schemeClr val="accent2"/>
          </a:solidFill>
          <a:latin typeface="Calibri" pitchFamily="34" charset="0"/>
        </a:defRPr>
      </a:lvl8pPr>
      <a:lvl9pPr marL="1828800" algn="l" defTabSz="457200" rtl="0" fontAlgn="base">
        <a:spcBef>
          <a:spcPct val="0"/>
        </a:spcBef>
        <a:spcAft>
          <a:spcPct val="0"/>
        </a:spcAft>
        <a:defRPr sz="2800">
          <a:solidFill>
            <a:schemeClr val="accent2"/>
          </a:solidFill>
          <a:latin typeface="Calibri" pitchFamily="34" charset="0"/>
        </a:defRPr>
      </a:lvl9pPr>
    </p:titleStyle>
    <p:bodyStyle>
      <a:lvl1pPr marL="182563" indent="-182563" algn="l" defTabSz="457200" rtl="0" eaLnBrk="0" fontAlgn="base" hangingPunct="0">
        <a:spcBef>
          <a:spcPct val="20000"/>
        </a:spcBef>
        <a:spcAft>
          <a:spcPct val="0"/>
        </a:spcAft>
        <a:buClr>
          <a:srgbClr val="F6BC1C"/>
        </a:buClr>
        <a:buFont typeface="Arial" charset="0"/>
        <a:buChar char="•"/>
        <a:defRPr sz="2000" kern="1200">
          <a:solidFill>
            <a:srgbClr val="3C3C3B"/>
          </a:solidFill>
          <a:latin typeface="+mn-lt"/>
          <a:ea typeface="+mn-ea"/>
          <a:cs typeface="+mn-cs"/>
        </a:defRPr>
      </a:lvl1pPr>
      <a:lvl2pPr marL="542925" indent="-180975" algn="l" defTabSz="457200" rtl="0" eaLnBrk="0" fontAlgn="base" hangingPunct="0">
        <a:spcBef>
          <a:spcPct val="20000"/>
        </a:spcBef>
        <a:spcAft>
          <a:spcPct val="0"/>
        </a:spcAft>
        <a:buClr>
          <a:srgbClr val="F6BC1C"/>
        </a:buClr>
        <a:buFont typeface="Arial" charset="0"/>
        <a:buChar char="•"/>
        <a:defRPr sz="2000" kern="1200">
          <a:solidFill>
            <a:srgbClr val="3C3C3B"/>
          </a:solidFill>
          <a:latin typeface="+mn-lt"/>
          <a:ea typeface="+mn-ea"/>
          <a:cs typeface="+mn-cs"/>
        </a:defRPr>
      </a:lvl2pPr>
      <a:lvl3pPr marL="809625" indent="-180975" algn="l" defTabSz="457200" rtl="0" eaLnBrk="0" fontAlgn="base" hangingPunct="0">
        <a:spcBef>
          <a:spcPct val="20000"/>
        </a:spcBef>
        <a:spcAft>
          <a:spcPct val="0"/>
        </a:spcAft>
        <a:buClr>
          <a:srgbClr val="F6BC1C"/>
        </a:buClr>
        <a:buFont typeface="Arial" charset="0"/>
        <a:buChar char="•"/>
        <a:defRPr sz="2000" kern="1200">
          <a:solidFill>
            <a:srgbClr val="3C3C3B"/>
          </a:solidFill>
          <a:latin typeface="+mn-lt"/>
          <a:ea typeface="+mn-ea"/>
          <a:cs typeface="+mn-cs"/>
        </a:defRPr>
      </a:lvl3pPr>
      <a:lvl4pPr marL="992188" indent="-182563" algn="l" defTabSz="457200" rtl="0" eaLnBrk="0" fontAlgn="base" hangingPunct="0">
        <a:spcBef>
          <a:spcPct val="20000"/>
        </a:spcBef>
        <a:spcAft>
          <a:spcPct val="0"/>
        </a:spcAft>
        <a:buClr>
          <a:srgbClr val="F6BC1C"/>
        </a:buClr>
        <a:buFont typeface="Arial" charset="0"/>
        <a:buChar char="•"/>
        <a:defRPr sz="2000" kern="1200">
          <a:solidFill>
            <a:srgbClr val="3C3C3B"/>
          </a:solidFill>
          <a:latin typeface="+mn-lt"/>
          <a:ea typeface="+mn-ea"/>
          <a:cs typeface="+mn-cs"/>
        </a:defRPr>
      </a:lvl4pPr>
      <a:lvl5pPr marL="1257300" indent="-180975" algn="l" defTabSz="342900" rtl="0" eaLnBrk="0" fontAlgn="base" hangingPunct="0">
        <a:spcBef>
          <a:spcPct val="20000"/>
        </a:spcBef>
        <a:spcAft>
          <a:spcPct val="0"/>
        </a:spcAft>
        <a:buClr>
          <a:srgbClr val="F6BC1C"/>
        </a:buClr>
        <a:buFont typeface="Arial" charset="0"/>
        <a:buChar char="•"/>
        <a:defRPr sz="2000" kern="1200">
          <a:solidFill>
            <a:srgbClr val="3C3C3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348880"/>
            <a:ext cx="3640646" cy="941781"/>
          </a:xfrm>
        </p:spPr>
        <p:txBody>
          <a:bodyPr>
            <a:noAutofit/>
          </a:bodyPr>
          <a:lstStyle/>
          <a:p>
            <a:r>
              <a:rPr lang="en-GB" sz="3600" b="1" dirty="0"/>
              <a:t>Social Stories</a:t>
            </a:r>
          </a:p>
        </p:txBody>
      </p:sp>
    </p:spTree>
    <p:extLst>
      <p:ext uri="{BB962C8B-B14F-4D97-AF65-F5344CB8AC3E}">
        <p14:creationId xmlns:p14="http://schemas.microsoft.com/office/powerpoint/2010/main" val="359891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Positive &amp; Patient Tone</a:t>
            </a:r>
          </a:p>
        </p:txBody>
      </p:sp>
      <p:sp>
        <p:nvSpPr>
          <p:cNvPr id="3" name="Content Placeholder 2"/>
          <p:cNvSpPr>
            <a:spLocks noGrp="1"/>
          </p:cNvSpPr>
          <p:nvPr>
            <p:ph idx="1"/>
          </p:nvPr>
        </p:nvSpPr>
        <p:spPr/>
        <p:txBody>
          <a:bodyPr/>
          <a:lstStyle/>
          <a:p>
            <a:r>
              <a:rPr lang="en-GB" dirty="0"/>
              <a:t>A Social Story™  uses positive language. A person with ASD is far more likely to be challenged, corrected, and re directed far more frequently than his or her peers.</a:t>
            </a:r>
          </a:p>
          <a:p>
            <a:pPr marL="0" indent="0">
              <a:buNone/>
            </a:pPr>
            <a:endParaRPr lang="en-GB" dirty="0"/>
          </a:p>
          <a:p>
            <a:r>
              <a:rPr lang="en-GB" dirty="0"/>
              <a:t>A Social Story™ keeps the self-esteem of the child/young person safe.</a:t>
            </a:r>
          </a:p>
          <a:p>
            <a:pPr marL="0" indent="0">
              <a:buNone/>
            </a:pPr>
            <a:endParaRPr lang="en-GB" dirty="0"/>
          </a:p>
          <a:p>
            <a:r>
              <a:rPr lang="en-GB" dirty="0"/>
              <a:t>Positive verbs are preferable to negative counterparts.</a:t>
            </a:r>
          </a:p>
          <a:p>
            <a:pPr marL="0" indent="0">
              <a:buNone/>
            </a:pPr>
            <a:r>
              <a:rPr lang="en-GB" dirty="0"/>
              <a:t>-“I will try not to run in the hallway.” </a:t>
            </a:r>
          </a:p>
          <a:p>
            <a:pPr marL="0" indent="0">
              <a:buNone/>
            </a:pPr>
            <a:r>
              <a:rPr lang="en-GB" dirty="0"/>
              <a:t>-“I will </a:t>
            </a:r>
            <a:r>
              <a:rPr lang="en-GB" u="sng" dirty="0"/>
              <a:t>try to </a:t>
            </a:r>
            <a:r>
              <a:rPr lang="en-GB" dirty="0"/>
              <a:t>walk in the hallway.”</a:t>
            </a:r>
          </a:p>
          <a:p>
            <a:pPr marL="0" indent="0">
              <a:buNone/>
            </a:pPr>
            <a:endParaRPr lang="en-GB" sz="2400" dirty="0"/>
          </a:p>
          <a:p>
            <a:pPr marL="0" indent="0">
              <a:buNone/>
            </a:pPr>
            <a:endParaRPr lang="en-GB" sz="2400" dirty="0"/>
          </a:p>
          <a:p>
            <a:endParaRPr lang="en-GB" sz="2400" dirty="0"/>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10</a:t>
            </a:fld>
            <a:endParaRPr lang="en-US" dirty="0">
              <a:solidFill>
                <a:srgbClr val="005B9C"/>
              </a:solidFill>
            </a:endParaRPr>
          </a:p>
        </p:txBody>
      </p:sp>
    </p:spTree>
    <p:extLst>
      <p:ext uri="{BB962C8B-B14F-4D97-AF65-F5344CB8AC3E}">
        <p14:creationId xmlns:p14="http://schemas.microsoft.com/office/powerpoint/2010/main" val="32785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11</a:t>
            </a:fld>
            <a:endParaRPr lang="en-US" dirty="0">
              <a:solidFill>
                <a:srgbClr val="005B9C"/>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34746286"/>
              </p:ext>
            </p:extLst>
          </p:nvPr>
        </p:nvGraphicFramePr>
        <p:xfrm>
          <a:off x="539552" y="2204864"/>
          <a:ext cx="8136904" cy="371900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504056">
                <a:tc>
                  <a:txBody>
                    <a:bodyPr/>
                    <a:lstStyle/>
                    <a:p>
                      <a:r>
                        <a:rPr lang="en-GB" sz="2400" dirty="0">
                          <a:solidFill>
                            <a:schemeClr val="accent4">
                              <a:lumMod val="60000"/>
                              <a:lumOff val="40000"/>
                            </a:schemeClr>
                          </a:solidFill>
                        </a:rPr>
                        <a:t>Instead</a:t>
                      </a:r>
                      <a:r>
                        <a:rPr lang="en-GB" sz="2400" baseline="0" dirty="0">
                          <a:solidFill>
                            <a:schemeClr val="accent4">
                              <a:lumMod val="60000"/>
                              <a:lumOff val="40000"/>
                            </a:schemeClr>
                          </a:solidFill>
                        </a:rPr>
                        <a:t> of…</a:t>
                      </a:r>
                      <a:endParaRPr lang="en-GB" sz="2400" dirty="0">
                        <a:solidFill>
                          <a:schemeClr val="accent4">
                            <a:lumMod val="60000"/>
                            <a:lumOff val="40000"/>
                          </a:schemeClr>
                        </a:solidFill>
                      </a:endParaRPr>
                    </a:p>
                  </a:txBody>
                  <a:tcPr/>
                </a:tc>
                <a:tc>
                  <a:txBody>
                    <a:bodyPr/>
                    <a:lstStyle/>
                    <a:p>
                      <a:r>
                        <a:rPr lang="en-GB" sz="2400" dirty="0">
                          <a:solidFill>
                            <a:schemeClr val="accent4">
                              <a:lumMod val="60000"/>
                              <a:lumOff val="40000"/>
                            </a:schemeClr>
                          </a:solidFill>
                        </a:rPr>
                        <a:t>Try…</a:t>
                      </a:r>
                    </a:p>
                  </a:txBody>
                  <a:tcPr/>
                </a:tc>
                <a:extLst>
                  <a:ext uri="{0D108BD9-81ED-4DB2-BD59-A6C34878D82A}">
                    <a16:rowId xmlns:a16="http://schemas.microsoft.com/office/drawing/2014/main" val="10000"/>
                  </a:ext>
                </a:extLst>
              </a:tr>
              <a:tr h="1071648">
                <a:tc>
                  <a:txBody>
                    <a:bodyPr/>
                    <a:lstStyle/>
                    <a:p>
                      <a:r>
                        <a:rPr lang="en-GB" sz="2000" dirty="0"/>
                        <a:t>I shouldn’t run in the house</a:t>
                      </a:r>
                    </a:p>
                  </a:txBody>
                  <a:tcPr/>
                </a:tc>
                <a:tc>
                  <a:txBody>
                    <a:bodyPr/>
                    <a:lstStyle/>
                    <a:p>
                      <a:r>
                        <a:rPr lang="en-GB" sz="2000" dirty="0"/>
                        <a:t>Sometimes it is important</a:t>
                      </a:r>
                    </a:p>
                    <a:p>
                      <a:r>
                        <a:rPr lang="en-GB" sz="2000" dirty="0"/>
                        <a:t>not to run in the house.</a:t>
                      </a:r>
                    </a:p>
                  </a:txBody>
                  <a:tcPr/>
                </a:tc>
                <a:extLst>
                  <a:ext uri="{0D108BD9-81ED-4DB2-BD59-A6C34878D82A}">
                    <a16:rowId xmlns:a16="http://schemas.microsoft.com/office/drawing/2014/main" val="10001"/>
                  </a:ext>
                </a:extLst>
              </a:tr>
              <a:tr h="1071648">
                <a:tc>
                  <a:txBody>
                    <a:bodyPr/>
                    <a:lstStyle/>
                    <a:p>
                      <a:r>
                        <a:rPr lang="en-GB" sz="2000" dirty="0"/>
                        <a:t>I will keep the paint on the</a:t>
                      </a:r>
                    </a:p>
                    <a:p>
                      <a:r>
                        <a:rPr lang="en-GB" sz="2000" dirty="0"/>
                        <a:t>paper.</a:t>
                      </a:r>
                    </a:p>
                  </a:txBody>
                  <a:tcPr/>
                </a:tc>
                <a:tc>
                  <a:txBody>
                    <a:bodyPr/>
                    <a:lstStyle/>
                    <a:p>
                      <a:r>
                        <a:rPr lang="en-GB" sz="2000" dirty="0"/>
                        <a:t>I will try to keep the paint on</a:t>
                      </a:r>
                    </a:p>
                    <a:p>
                      <a:r>
                        <a:rPr lang="en-GB" sz="2000" dirty="0"/>
                        <a:t>the paper</a:t>
                      </a:r>
                    </a:p>
                  </a:txBody>
                  <a:tcPr/>
                </a:tc>
                <a:extLst>
                  <a:ext uri="{0D108BD9-81ED-4DB2-BD59-A6C34878D82A}">
                    <a16:rowId xmlns:a16="http://schemas.microsoft.com/office/drawing/2014/main" val="10002"/>
                  </a:ext>
                </a:extLst>
              </a:tr>
              <a:tr h="1071648">
                <a:tc>
                  <a:txBody>
                    <a:bodyPr/>
                    <a:lstStyle/>
                    <a:p>
                      <a:r>
                        <a:rPr lang="en-GB" sz="2000" dirty="0"/>
                        <a:t>You will have fun at the</a:t>
                      </a:r>
                    </a:p>
                    <a:p>
                      <a:r>
                        <a:rPr lang="en-GB" sz="2000" dirty="0"/>
                        <a:t>birthday party</a:t>
                      </a:r>
                    </a:p>
                  </a:txBody>
                  <a:tcPr/>
                </a:tc>
                <a:tc>
                  <a:txBody>
                    <a:bodyPr/>
                    <a:lstStyle/>
                    <a:p>
                      <a:r>
                        <a:rPr lang="en-GB" sz="2000" dirty="0"/>
                        <a:t>At the party, I may eat cake. I</a:t>
                      </a:r>
                    </a:p>
                    <a:p>
                      <a:r>
                        <a:rPr lang="en-GB" sz="2000" dirty="0"/>
                        <a:t>may play with a balloon.</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10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Social Story Book</a:t>
            </a:r>
            <a:br>
              <a:rPr lang="en-GB" b="1" dirty="0"/>
            </a:br>
            <a:endParaRPr lang="en-GB" dirty="0"/>
          </a:p>
        </p:txBody>
      </p:sp>
      <p:sp>
        <p:nvSpPr>
          <p:cNvPr id="5" name="Slide Number Placeholder 4"/>
          <p:cNvSpPr>
            <a:spLocks noGrp="1"/>
          </p:cNvSpPr>
          <p:nvPr>
            <p:ph type="sldNum" sz="quarter" idx="11"/>
          </p:nvPr>
        </p:nvSpPr>
        <p:spPr/>
        <p:txBody>
          <a:bodyPr/>
          <a:lstStyle/>
          <a:p>
            <a:pPr>
              <a:defRPr/>
            </a:pPr>
            <a:fld id="{CE2D662D-3864-4A4B-9055-7C37FB901B9C}" type="slidenum">
              <a:rPr lang="en-US" smtClean="0">
                <a:solidFill>
                  <a:srgbClr val="005B9C"/>
                </a:solidFill>
              </a:rPr>
              <a:pPr>
                <a:defRPr/>
              </a:pPr>
              <a:t>12</a:t>
            </a:fld>
            <a:endParaRPr lang="en-US" dirty="0">
              <a:solidFill>
                <a:srgbClr val="005B9C"/>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916832"/>
            <a:ext cx="37676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96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 a Social Story</a:t>
            </a:r>
          </a:p>
        </p:txBody>
      </p:sp>
      <p:sp>
        <p:nvSpPr>
          <p:cNvPr id="3" name="Content Placeholder 2"/>
          <p:cNvSpPr>
            <a:spLocks noGrp="1"/>
          </p:cNvSpPr>
          <p:nvPr>
            <p:ph idx="1"/>
          </p:nvPr>
        </p:nvSpPr>
        <p:spPr>
          <a:xfrm>
            <a:off x="179513" y="1994413"/>
            <a:ext cx="8784976" cy="4055796"/>
          </a:xfrm>
        </p:spPr>
        <p:txBody>
          <a:bodyPr/>
          <a:lstStyle/>
          <a:p>
            <a:pPr eaLnBrk="1" hangingPunct="1">
              <a:spcBef>
                <a:spcPct val="0"/>
              </a:spcBef>
              <a:buClrTx/>
            </a:pPr>
            <a:r>
              <a:rPr lang="en-GB" dirty="0"/>
              <a:t>Social stories are usually written in the first person: </a:t>
            </a:r>
            <a:r>
              <a:rPr lang="en-GB" i="1" dirty="0"/>
              <a:t>I, me, mine, we.</a:t>
            </a:r>
          </a:p>
          <a:p>
            <a:pPr eaLnBrk="1" hangingPunct="1">
              <a:spcBef>
                <a:spcPct val="0"/>
              </a:spcBef>
              <a:buClrTx/>
            </a:pPr>
            <a:r>
              <a:rPr lang="en-GB" dirty="0"/>
              <a:t>Can also be in the third person (child’s name)</a:t>
            </a:r>
          </a:p>
          <a:p>
            <a:pPr eaLnBrk="1" hangingPunct="1">
              <a:spcBef>
                <a:spcPct val="0"/>
              </a:spcBef>
              <a:buClrTx/>
            </a:pPr>
            <a:r>
              <a:rPr lang="en-GB" dirty="0"/>
              <a:t>Positive</a:t>
            </a:r>
          </a:p>
          <a:p>
            <a:pPr eaLnBrk="1" hangingPunct="1">
              <a:spcBef>
                <a:spcPct val="0"/>
              </a:spcBef>
              <a:buClrTx/>
            </a:pPr>
            <a:r>
              <a:rPr lang="en-GB" dirty="0"/>
              <a:t>Where possible they should be written with the </a:t>
            </a:r>
            <a:r>
              <a:rPr lang="en-GB" u="sng" dirty="0"/>
              <a:t>child/young person present. </a:t>
            </a:r>
          </a:p>
          <a:p>
            <a:pPr marL="0" indent="0" eaLnBrk="1" hangingPunct="1">
              <a:spcBef>
                <a:spcPct val="0"/>
              </a:spcBef>
              <a:buClrTx/>
              <a:buNone/>
            </a:pPr>
            <a:endParaRPr lang="en-GB" dirty="0"/>
          </a:p>
          <a:p>
            <a:pPr eaLnBrk="1" hangingPunct="1">
              <a:spcBef>
                <a:spcPct val="0"/>
              </a:spcBef>
              <a:buClrTx/>
            </a:pPr>
            <a:r>
              <a:rPr lang="en-GB" dirty="0"/>
              <a:t>Comprise of four sentence types : </a:t>
            </a:r>
          </a:p>
          <a:p>
            <a:pPr marL="0" indent="0" eaLnBrk="1" hangingPunct="1">
              <a:spcBef>
                <a:spcPct val="0"/>
              </a:spcBef>
              <a:buClrTx/>
              <a:buNone/>
            </a:pPr>
            <a:endParaRPr lang="en-GB" b="1" dirty="0">
              <a:solidFill>
                <a:srgbClr val="FF0000"/>
              </a:solidFill>
            </a:endParaRPr>
          </a:p>
          <a:p>
            <a:pPr marL="0" indent="0" eaLnBrk="1" hangingPunct="1">
              <a:spcBef>
                <a:spcPct val="0"/>
              </a:spcBef>
              <a:buClrTx/>
              <a:buNone/>
            </a:pPr>
            <a:r>
              <a:rPr lang="en-GB" b="1" dirty="0">
                <a:solidFill>
                  <a:schemeClr val="tx2">
                    <a:lumMod val="75000"/>
                  </a:schemeClr>
                </a:solidFill>
              </a:rPr>
              <a:t>Descriptive</a:t>
            </a:r>
            <a:r>
              <a:rPr lang="en-GB" dirty="0">
                <a:solidFill>
                  <a:schemeClr val="tx2">
                    <a:lumMod val="75000"/>
                  </a:schemeClr>
                </a:solidFill>
              </a:rPr>
              <a:t>: </a:t>
            </a:r>
            <a:r>
              <a:rPr lang="en-GB" dirty="0"/>
              <a:t>what might be expected from the situation.</a:t>
            </a:r>
          </a:p>
          <a:p>
            <a:pPr marL="0" indent="0" eaLnBrk="1" hangingPunct="1">
              <a:spcBef>
                <a:spcPct val="0"/>
              </a:spcBef>
              <a:buClrTx/>
              <a:buNone/>
            </a:pPr>
            <a:r>
              <a:rPr lang="en-GB" b="1" dirty="0">
                <a:solidFill>
                  <a:schemeClr val="tx2">
                    <a:lumMod val="75000"/>
                  </a:schemeClr>
                </a:solidFill>
              </a:rPr>
              <a:t>Perspective</a:t>
            </a:r>
            <a:r>
              <a:rPr lang="en-GB" dirty="0">
                <a:solidFill>
                  <a:schemeClr val="tx2">
                    <a:lumMod val="75000"/>
                  </a:schemeClr>
                </a:solidFill>
              </a:rPr>
              <a:t>: </a:t>
            </a:r>
            <a:r>
              <a:rPr lang="en-GB" dirty="0"/>
              <a:t>describes the thoughts/feelings/moods of others.</a:t>
            </a:r>
          </a:p>
          <a:p>
            <a:pPr marL="0" indent="0" eaLnBrk="1" hangingPunct="1">
              <a:spcBef>
                <a:spcPct val="0"/>
              </a:spcBef>
              <a:buClrTx/>
              <a:buNone/>
            </a:pPr>
            <a:r>
              <a:rPr lang="en-GB" b="1" dirty="0">
                <a:solidFill>
                  <a:schemeClr val="tx2">
                    <a:lumMod val="75000"/>
                  </a:schemeClr>
                </a:solidFill>
              </a:rPr>
              <a:t>Directive/coaching</a:t>
            </a:r>
            <a:r>
              <a:rPr lang="en-GB" dirty="0">
                <a:solidFill>
                  <a:schemeClr val="tx2">
                    <a:lumMod val="75000"/>
                  </a:schemeClr>
                </a:solidFill>
              </a:rPr>
              <a:t>: </a:t>
            </a:r>
            <a:r>
              <a:rPr lang="en-GB" dirty="0"/>
              <a:t>what might be expected of the child.</a:t>
            </a:r>
          </a:p>
          <a:p>
            <a:pPr marL="0" indent="0" eaLnBrk="1" hangingPunct="1">
              <a:spcBef>
                <a:spcPct val="0"/>
              </a:spcBef>
              <a:buClrTx/>
              <a:buNone/>
            </a:pPr>
            <a:r>
              <a:rPr lang="en-GB" b="1" dirty="0">
                <a:solidFill>
                  <a:schemeClr val="tx2">
                    <a:lumMod val="75000"/>
                  </a:schemeClr>
                </a:solidFill>
              </a:rPr>
              <a:t>Affirmative</a:t>
            </a:r>
            <a:r>
              <a:rPr lang="en-GB" dirty="0">
                <a:solidFill>
                  <a:schemeClr val="tx2">
                    <a:lumMod val="75000"/>
                  </a:schemeClr>
                </a:solidFill>
              </a:rPr>
              <a:t>: </a:t>
            </a:r>
            <a:r>
              <a:rPr lang="en-GB" dirty="0"/>
              <a:t>to affirm/stress an important point or refer to a rule.</a:t>
            </a:r>
          </a:p>
          <a:p>
            <a:pPr marL="0" indent="0" eaLnBrk="1" hangingPunct="1">
              <a:spcBef>
                <a:spcPct val="0"/>
              </a:spcBef>
              <a:buClrTx/>
              <a:buNone/>
            </a:pPr>
            <a:endParaRPr lang="en-GB" sz="2400" dirty="0"/>
          </a:p>
          <a:p>
            <a:pPr eaLnBrk="1" hangingPunct="1">
              <a:spcBef>
                <a:spcPct val="0"/>
              </a:spcBef>
              <a:buClrTx/>
            </a:pPr>
            <a:endParaRPr lang="en-GB" sz="2800" u="sng" dirty="0"/>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13</a:t>
            </a:fld>
            <a:endParaRPr lang="en-US" dirty="0">
              <a:solidFill>
                <a:srgbClr val="005B9C"/>
              </a:solidFill>
            </a:endParaRPr>
          </a:p>
        </p:txBody>
      </p:sp>
    </p:spTree>
    <p:extLst>
      <p:ext uri="{BB962C8B-B14F-4D97-AF65-F5344CB8AC3E}">
        <p14:creationId xmlns:p14="http://schemas.microsoft.com/office/powerpoint/2010/main" val="415634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Article</a:t>
            </a:r>
          </a:p>
        </p:txBody>
      </p:sp>
      <p:sp>
        <p:nvSpPr>
          <p:cNvPr id="3" name="Content Placeholder 2"/>
          <p:cNvSpPr>
            <a:spLocks noGrp="1"/>
          </p:cNvSpPr>
          <p:nvPr>
            <p:ph idx="1"/>
          </p:nvPr>
        </p:nvSpPr>
        <p:spPr>
          <a:xfrm>
            <a:off x="457199" y="1994413"/>
            <a:ext cx="4906889" cy="4055796"/>
          </a:xfrm>
        </p:spPr>
        <p:txBody>
          <a:bodyPr/>
          <a:lstStyle/>
          <a:p>
            <a:r>
              <a:rPr lang="en-GB" dirty="0"/>
              <a:t>A Social Story that is written from a third-person voice, similar to a newspaper article, is called a Social Article. </a:t>
            </a:r>
          </a:p>
          <a:p>
            <a:pPr marL="0" indent="0">
              <a:buNone/>
            </a:pPr>
            <a:endParaRPr lang="en-GB" dirty="0"/>
          </a:p>
          <a:p>
            <a:r>
              <a:rPr lang="en-GB" dirty="0"/>
              <a:t>Social Articles may use columns, advanced vocabulary  and/or Times New Roman font to minimize any “babyish” or insulting quality in the text. They can be used for older students for example.</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14</a:t>
            </a:fld>
            <a:endParaRPr lang="en-US" dirty="0">
              <a:solidFill>
                <a:srgbClr val="005B9C"/>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276872"/>
            <a:ext cx="2467992" cy="246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964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Three Parts and a Title</a:t>
            </a:r>
          </a:p>
        </p:txBody>
      </p:sp>
      <p:sp>
        <p:nvSpPr>
          <p:cNvPr id="3" name="Content Placeholder 2"/>
          <p:cNvSpPr>
            <a:spLocks noGrp="1"/>
          </p:cNvSpPr>
          <p:nvPr>
            <p:ph idx="1"/>
          </p:nvPr>
        </p:nvSpPr>
        <p:spPr/>
        <p:txBody>
          <a:bodyPr/>
          <a:lstStyle/>
          <a:p>
            <a:r>
              <a:rPr lang="en-GB" b="1" dirty="0"/>
              <a:t>TITLE &amp; INTRODUCTION (Introduce)</a:t>
            </a:r>
          </a:p>
          <a:p>
            <a:pPr marL="0" indent="0">
              <a:buNone/>
            </a:pPr>
            <a:r>
              <a:rPr lang="en-GB" dirty="0"/>
              <a:t>– My name is…</a:t>
            </a:r>
          </a:p>
          <a:p>
            <a:pPr marL="0" indent="0">
              <a:buNone/>
            </a:pPr>
            <a:r>
              <a:rPr lang="en-GB" dirty="0"/>
              <a:t>– If I lose a toy, people can help (clear topic sentence)</a:t>
            </a:r>
          </a:p>
          <a:p>
            <a:pPr marL="0" indent="0">
              <a:buNone/>
            </a:pPr>
            <a:endParaRPr lang="en-GB" dirty="0"/>
          </a:p>
          <a:p>
            <a:r>
              <a:rPr lang="en-GB" b="1" dirty="0"/>
              <a:t>BODY (Describe)</a:t>
            </a:r>
          </a:p>
          <a:p>
            <a:pPr marL="0" indent="0">
              <a:buNone/>
            </a:pPr>
            <a:r>
              <a:rPr lang="en-GB" dirty="0"/>
              <a:t>– My Mum and Dad know how to find my toy. We will try to think and </a:t>
            </a:r>
          </a:p>
          <a:p>
            <a:pPr marL="0" indent="0">
              <a:buNone/>
            </a:pPr>
            <a:r>
              <a:rPr lang="en-GB" dirty="0"/>
              <a:t>    look.</a:t>
            </a:r>
          </a:p>
          <a:p>
            <a:pPr marL="0" indent="0">
              <a:buNone/>
            </a:pPr>
            <a:endParaRPr lang="en-GB" dirty="0"/>
          </a:p>
          <a:p>
            <a:r>
              <a:rPr lang="en-GB" b="1" dirty="0"/>
              <a:t>CONCLUSION</a:t>
            </a:r>
            <a:r>
              <a:rPr lang="en-GB" dirty="0"/>
              <a:t> (Reinforce &amp; Summarise important points)</a:t>
            </a:r>
          </a:p>
          <a:p>
            <a:pPr marL="0" indent="0">
              <a:buNone/>
            </a:pPr>
            <a:r>
              <a:rPr lang="en-GB" dirty="0"/>
              <a:t>– People can help me look for my toy.</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15</a:t>
            </a:fld>
            <a:endParaRPr lang="en-US" dirty="0">
              <a:solidFill>
                <a:srgbClr val="005B9C"/>
              </a:solidFill>
            </a:endParaRPr>
          </a:p>
        </p:txBody>
      </p:sp>
    </p:spTree>
    <p:extLst>
      <p:ext uri="{BB962C8B-B14F-4D97-AF65-F5344CB8AC3E}">
        <p14:creationId xmlns:p14="http://schemas.microsoft.com/office/powerpoint/2010/main" val="155928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220788"/>
            <a:ext cx="8034338" cy="542925"/>
          </a:xfrm>
        </p:spPr>
        <p:txBody>
          <a:bodyPr/>
          <a:lstStyle/>
          <a:p>
            <a:pPr eaLnBrk="1" hangingPunct="1"/>
            <a:r>
              <a:rPr lang="en-GB" dirty="0"/>
              <a:t>How to write a Social Story : sentence types</a:t>
            </a:r>
          </a:p>
        </p:txBody>
      </p:sp>
      <p:sp>
        <p:nvSpPr>
          <p:cNvPr id="18434" name="Slide Number Placeholder 4"/>
          <p:cNvSpPr>
            <a:spLocks noGrp="1"/>
          </p:cNvSpPr>
          <p:nvPr>
            <p:ph type="sldNum"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1B4347DF-15A1-438F-9CF2-06B74A82A9DD}" type="slidenum">
              <a:rPr lang="en-US">
                <a:solidFill>
                  <a:srgbClr val="005B9C"/>
                </a:solidFill>
              </a:rPr>
              <a:pPr fontAlgn="base">
                <a:spcBef>
                  <a:spcPct val="0"/>
                </a:spcBef>
                <a:spcAft>
                  <a:spcPct val="0"/>
                </a:spcAft>
                <a:defRPr/>
              </a:pPr>
              <a:t>16</a:t>
            </a:fld>
            <a:endParaRPr lang="en-US">
              <a:solidFill>
                <a:srgbClr val="005B9C"/>
              </a:solidFill>
            </a:endParaRPr>
          </a:p>
        </p:txBody>
      </p:sp>
      <p:sp>
        <p:nvSpPr>
          <p:cNvPr id="2" name="Content Placeholder 1"/>
          <p:cNvSpPr>
            <a:spLocks noGrp="1"/>
          </p:cNvSpPr>
          <p:nvPr>
            <p:ph idx="1"/>
          </p:nvPr>
        </p:nvSpPr>
        <p:spPr>
          <a:xfrm>
            <a:off x="457199" y="1994412"/>
            <a:ext cx="8217429" cy="4634987"/>
          </a:xfrm>
        </p:spPr>
        <p:txBody>
          <a:bodyPr/>
          <a:lstStyle/>
          <a:p>
            <a:pPr eaLnBrk="1" hangingPunct="1">
              <a:buFont typeface="Wingdings 2" pitchFamily="18" charset="2"/>
              <a:buNone/>
            </a:pPr>
            <a:r>
              <a:rPr lang="en-GB" sz="2400" b="1" i="1" dirty="0"/>
              <a:t>Descriptive Sentences </a:t>
            </a:r>
          </a:p>
          <a:p>
            <a:pPr eaLnBrk="1" hangingPunct="1">
              <a:buFont typeface="Wingdings 2" pitchFamily="18" charset="2"/>
              <a:buNone/>
            </a:pPr>
            <a:r>
              <a:rPr lang="en-GB" sz="2400" b="1" i="1" dirty="0"/>
              <a:t>(must have)</a:t>
            </a:r>
          </a:p>
          <a:p>
            <a:pPr eaLnBrk="1" hangingPunct="1"/>
            <a:r>
              <a:rPr lang="en-GB" u="sng" dirty="0"/>
              <a:t>Factual</a:t>
            </a:r>
            <a:r>
              <a:rPr lang="en-GB" dirty="0"/>
              <a:t> and </a:t>
            </a:r>
            <a:r>
              <a:rPr lang="en-GB" u="sng" dirty="0"/>
              <a:t>objective</a:t>
            </a:r>
            <a:r>
              <a:rPr lang="en-GB" dirty="0"/>
              <a:t> – describe the event/situation/topic</a:t>
            </a:r>
          </a:p>
          <a:p>
            <a:pPr eaLnBrk="1" hangingPunct="1"/>
            <a:r>
              <a:rPr lang="en-GB" dirty="0"/>
              <a:t>The only required type of sentence in a social story and the most frequently used.</a:t>
            </a:r>
          </a:p>
          <a:p>
            <a:pPr eaLnBrk="1" hangingPunct="1"/>
            <a:endParaRPr lang="en-GB" dirty="0"/>
          </a:p>
          <a:p>
            <a:pPr marL="0" indent="0" eaLnBrk="1" hangingPunct="1">
              <a:buNone/>
            </a:pPr>
            <a:r>
              <a:rPr lang="en-GB" dirty="0"/>
              <a:t>“My name is…”</a:t>
            </a:r>
          </a:p>
          <a:p>
            <a:pPr eaLnBrk="1" hangingPunct="1">
              <a:buFont typeface="Wingdings 2" pitchFamily="18" charset="2"/>
              <a:buNone/>
            </a:pPr>
            <a:r>
              <a:rPr lang="en-GB" dirty="0"/>
              <a:t>“There </a:t>
            </a:r>
            <a:r>
              <a:rPr lang="en-GB" b="1" i="1" dirty="0">
                <a:solidFill>
                  <a:schemeClr val="tx2">
                    <a:lumMod val="75000"/>
                  </a:schemeClr>
                </a:solidFill>
              </a:rPr>
              <a:t>are </a:t>
            </a:r>
            <a:r>
              <a:rPr lang="en-GB" dirty="0"/>
              <a:t>many holidays during the year.”</a:t>
            </a:r>
          </a:p>
          <a:p>
            <a:pPr eaLnBrk="1" hangingPunct="1">
              <a:buFont typeface="Wingdings 2" pitchFamily="18" charset="2"/>
              <a:buNone/>
            </a:pPr>
            <a:r>
              <a:rPr lang="en-GB" dirty="0"/>
              <a:t>“Some holidays </a:t>
            </a:r>
            <a:r>
              <a:rPr lang="en-GB" b="1" i="1" dirty="0">
                <a:solidFill>
                  <a:schemeClr val="tx2">
                    <a:lumMod val="75000"/>
                  </a:schemeClr>
                </a:solidFill>
              </a:rPr>
              <a:t>are </a:t>
            </a:r>
            <a:r>
              <a:rPr lang="en-GB" dirty="0"/>
              <a:t>long, and others </a:t>
            </a:r>
            <a:r>
              <a:rPr lang="en-GB" b="1" i="1" dirty="0">
                <a:solidFill>
                  <a:schemeClr val="tx2">
                    <a:lumMod val="75000"/>
                  </a:schemeClr>
                </a:solidFill>
              </a:rPr>
              <a:t>are</a:t>
            </a:r>
            <a:r>
              <a:rPr lang="en-GB" dirty="0"/>
              <a:t> short.”</a:t>
            </a:r>
          </a:p>
          <a:p>
            <a:pPr eaLnBrk="1" hangingPunct="1">
              <a:buFont typeface="Wingdings 2" pitchFamily="18" charset="2"/>
              <a:buNone/>
            </a:pPr>
            <a:r>
              <a:rPr lang="en-GB" dirty="0"/>
              <a:t>“Wrapping hides a gift, and helps to keep it a secret.”</a:t>
            </a:r>
          </a:p>
        </p:txBody>
      </p:sp>
    </p:spTree>
    <p:extLst>
      <p:ext uri="{BB962C8B-B14F-4D97-AF65-F5344CB8AC3E}">
        <p14:creationId xmlns:p14="http://schemas.microsoft.com/office/powerpoint/2010/main" val="1046660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Sentence types </a:t>
            </a:r>
          </a:p>
        </p:txBody>
      </p:sp>
      <p:sp>
        <p:nvSpPr>
          <p:cNvPr id="3" name="Content Placeholder 2"/>
          <p:cNvSpPr>
            <a:spLocks noGrp="1"/>
          </p:cNvSpPr>
          <p:nvPr>
            <p:ph idx="1"/>
          </p:nvPr>
        </p:nvSpPr>
        <p:spPr>
          <a:xfrm>
            <a:off x="251520" y="1988840"/>
            <a:ext cx="8351100" cy="4055796"/>
          </a:xfrm>
        </p:spPr>
        <p:txBody>
          <a:bodyPr/>
          <a:lstStyle/>
          <a:p>
            <a:pPr eaLnBrk="1" hangingPunct="1">
              <a:buFont typeface="Wingdings 2" pitchFamily="18" charset="2"/>
              <a:buNone/>
            </a:pPr>
            <a:r>
              <a:rPr lang="en-GB" sz="2400" b="1" i="1" dirty="0"/>
              <a:t>May also contain –</a:t>
            </a:r>
          </a:p>
          <a:p>
            <a:pPr eaLnBrk="1" hangingPunct="1">
              <a:buFont typeface="Wingdings 2" pitchFamily="18" charset="2"/>
              <a:buNone/>
            </a:pPr>
            <a:r>
              <a:rPr lang="en-GB" sz="2400" b="1" i="1" dirty="0"/>
              <a:t>Perspective Sentences “other people”</a:t>
            </a:r>
          </a:p>
          <a:p>
            <a:pPr eaLnBrk="1" hangingPunct="1"/>
            <a:r>
              <a:rPr lang="en-GB" dirty="0"/>
              <a:t>Usually describe the thoughts and feelings of other people.</a:t>
            </a:r>
          </a:p>
          <a:p>
            <a:pPr marL="0" indent="0" eaLnBrk="1" hangingPunct="1">
              <a:buNone/>
            </a:pPr>
            <a:endParaRPr lang="en-GB" dirty="0"/>
          </a:p>
          <a:p>
            <a:pPr marL="0" indent="0" eaLnBrk="1" hangingPunct="1">
              <a:buNone/>
            </a:pPr>
            <a:r>
              <a:rPr lang="en-GB" dirty="0"/>
              <a:t>Many people </a:t>
            </a:r>
            <a:r>
              <a:rPr lang="en-GB" b="1" i="1" dirty="0">
                <a:solidFill>
                  <a:schemeClr val="tx2">
                    <a:lumMod val="75000"/>
                  </a:schemeClr>
                </a:solidFill>
              </a:rPr>
              <a:t>think that </a:t>
            </a:r>
            <a:r>
              <a:rPr lang="en-GB" dirty="0"/>
              <a:t>nice surprises are fun. (opinion)</a:t>
            </a:r>
          </a:p>
          <a:p>
            <a:pPr eaLnBrk="1" hangingPunct="1"/>
            <a:endParaRPr lang="en-GB" dirty="0"/>
          </a:p>
          <a:p>
            <a:pPr marL="0" indent="0" eaLnBrk="1" hangingPunct="1">
              <a:buNone/>
            </a:pPr>
            <a:r>
              <a:rPr lang="en-GB" dirty="0"/>
              <a:t>My teacher or supply teacher </a:t>
            </a:r>
            <a:r>
              <a:rPr lang="en-GB" b="1" i="1" dirty="0">
                <a:solidFill>
                  <a:schemeClr val="tx2">
                    <a:lumMod val="75000"/>
                  </a:schemeClr>
                </a:solidFill>
              </a:rPr>
              <a:t>knows about </a:t>
            </a:r>
            <a:r>
              <a:rPr lang="en-GB" dirty="0"/>
              <a:t>maths. (knowledge/thoughts)</a:t>
            </a:r>
          </a:p>
          <a:p>
            <a:pPr eaLnBrk="1" hangingPunct="1"/>
            <a:endParaRPr lang="en-GB" dirty="0"/>
          </a:p>
          <a:p>
            <a:pPr marL="0" indent="0" eaLnBrk="1" hangingPunct="1">
              <a:buNone/>
            </a:pPr>
            <a:r>
              <a:rPr lang="en-GB" dirty="0"/>
              <a:t>My sister usually </a:t>
            </a:r>
            <a:r>
              <a:rPr lang="en-GB" b="1" i="1" dirty="0">
                <a:solidFill>
                  <a:schemeClr val="tx2">
                    <a:lumMod val="75000"/>
                  </a:schemeClr>
                </a:solidFill>
              </a:rPr>
              <a:t>likes to </a:t>
            </a:r>
            <a:r>
              <a:rPr lang="en-GB" dirty="0"/>
              <a:t>play the piano (feelings)</a:t>
            </a:r>
          </a:p>
          <a:p>
            <a:pPr>
              <a:buFontTx/>
              <a:buChar char="-"/>
            </a:pPr>
            <a:endParaRPr lang="en-GB" dirty="0"/>
          </a:p>
          <a:p>
            <a:pPr>
              <a:buFontTx/>
              <a:buChar char="-"/>
            </a:pPr>
            <a:endParaRPr lang="en-GB" dirty="0"/>
          </a:p>
          <a:p>
            <a:pPr marL="0" indent="0">
              <a:buNone/>
            </a:pPr>
            <a:endParaRPr lang="en-GB" dirty="0"/>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17</a:t>
            </a:fld>
            <a:endParaRPr lang="en-US" dirty="0">
              <a:solidFill>
                <a:srgbClr val="005B9C"/>
              </a:solidFill>
            </a:endParaRPr>
          </a:p>
        </p:txBody>
      </p:sp>
    </p:spTree>
    <p:extLst>
      <p:ext uri="{BB962C8B-B14F-4D97-AF65-F5344CB8AC3E}">
        <p14:creationId xmlns:p14="http://schemas.microsoft.com/office/powerpoint/2010/main" val="300851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Sentence types</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18</a:t>
            </a:fld>
            <a:endParaRPr lang="en-US" dirty="0">
              <a:solidFill>
                <a:srgbClr val="005B9C"/>
              </a:solidFill>
            </a:endParaRPr>
          </a:p>
        </p:txBody>
      </p:sp>
      <p:sp>
        <p:nvSpPr>
          <p:cNvPr id="3" name="Content Placeholder 2"/>
          <p:cNvSpPr>
            <a:spLocks noGrp="1"/>
          </p:cNvSpPr>
          <p:nvPr>
            <p:ph idx="1"/>
          </p:nvPr>
        </p:nvSpPr>
        <p:spPr/>
        <p:txBody>
          <a:bodyPr/>
          <a:lstStyle/>
          <a:p>
            <a:pPr eaLnBrk="1" hangingPunct="1">
              <a:buFont typeface="Wingdings 2" pitchFamily="18" charset="2"/>
              <a:buNone/>
            </a:pPr>
            <a:r>
              <a:rPr lang="en-GB" sz="2400" b="1" i="1" dirty="0"/>
              <a:t>Directive/Coaching Sentences “I will try”/ “I can”</a:t>
            </a:r>
            <a:endParaRPr lang="en-GB" b="1" i="1" dirty="0"/>
          </a:p>
          <a:p>
            <a:pPr eaLnBrk="1" hangingPunct="1"/>
            <a:r>
              <a:rPr lang="en-GB" dirty="0">
                <a:solidFill>
                  <a:schemeClr val="tx1"/>
                </a:solidFill>
              </a:rPr>
              <a:t>Identify a suggested response or choice of responses to a situation or concept, gently directing…</a:t>
            </a:r>
          </a:p>
          <a:p>
            <a:pPr eaLnBrk="1" hangingPunct="1"/>
            <a:endParaRPr lang="en-GB" dirty="0">
              <a:solidFill>
                <a:schemeClr val="tx1"/>
              </a:solidFill>
            </a:endParaRPr>
          </a:p>
          <a:p>
            <a:pPr marL="0" indent="0" eaLnBrk="1" hangingPunct="1">
              <a:buNone/>
            </a:pPr>
            <a:r>
              <a:rPr lang="en-GB" b="1" i="1" dirty="0">
                <a:solidFill>
                  <a:schemeClr val="tx2">
                    <a:lumMod val="75000"/>
                  </a:schemeClr>
                </a:solidFill>
              </a:rPr>
              <a:t>I may </a:t>
            </a:r>
            <a:r>
              <a:rPr lang="en-GB" dirty="0">
                <a:solidFill>
                  <a:schemeClr val="tx1"/>
                </a:solidFill>
              </a:rPr>
              <a:t>choose to play on the swings. Or, </a:t>
            </a:r>
            <a:r>
              <a:rPr lang="en-GB" b="1" i="1" dirty="0">
                <a:solidFill>
                  <a:schemeClr val="tx2">
                    <a:lumMod val="75000"/>
                  </a:schemeClr>
                </a:solidFill>
              </a:rPr>
              <a:t>I may </a:t>
            </a:r>
            <a:r>
              <a:rPr lang="en-GB" dirty="0">
                <a:solidFill>
                  <a:schemeClr val="tx1"/>
                </a:solidFill>
              </a:rPr>
              <a:t>choose another play activity.</a:t>
            </a:r>
          </a:p>
          <a:p>
            <a:pPr marL="0" indent="0" eaLnBrk="1" hangingPunct="1">
              <a:buNone/>
            </a:pPr>
            <a:endParaRPr lang="en-GB" dirty="0">
              <a:solidFill>
                <a:schemeClr val="tx1"/>
              </a:solidFill>
            </a:endParaRPr>
          </a:p>
          <a:p>
            <a:pPr marL="0" indent="0" eaLnBrk="1" hangingPunct="1">
              <a:buNone/>
            </a:pPr>
            <a:r>
              <a:rPr lang="en-GB" b="1" i="1" dirty="0">
                <a:solidFill>
                  <a:schemeClr val="tx2">
                    <a:lumMod val="75000"/>
                  </a:schemeClr>
                </a:solidFill>
              </a:rPr>
              <a:t>I will </a:t>
            </a:r>
            <a:r>
              <a:rPr lang="en-GB" dirty="0"/>
              <a:t>try to keep the paint on the paper.</a:t>
            </a:r>
          </a:p>
          <a:p>
            <a:pPr marL="0" indent="0" eaLnBrk="1" hangingPunct="1">
              <a:buNone/>
            </a:pPr>
            <a:endParaRPr lang="en-GB" dirty="0"/>
          </a:p>
          <a:p>
            <a:pPr marL="0" indent="0" eaLnBrk="1" hangingPunct="1">
              <a:buNone/>
            </a:pPr>
            <a:r>
              <a:rPr lang="en-GB" b="1" i="1" dirty="0">
                <a:solidFill>
                  <a:schemeClr val="tx2">
                    <a:lumMod val="75000"/>
                  </a:schemeClr>
                </a:solidFill>
              </a:rPr>
              <a:t>I will </a:t>
            </a:r>
            <a:r>
              <a:rPr lang="en-GB" dirty="0"/>
              <a:t>try to follow Mr Jackson’s directions.</a:t>
            </a:r>
          </a:p>
        </p:txBody>
      </p:sp>
    </p:spTree>
    <p:extLst>
      <p:ext uri="{BB962C8B-B14F-4D97-AF65-F5344CB8AC3E}">
        <p14:creationId xmlns:p14="http://schemas.microsoft.com/office/powerpoint/2010/main" val="89821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descriptive sentences!</a:t>
            </a:r>
          </a:p>
        </p:txBody>
      </p:sp>
      <p:sp>
        <p:nvSpPr>
          <p:cNvPr id="3" name="Content Placeholder 2"/>
          <p:cNvSpPr>
            <a:spLocks noGrp="1"/>
          </p:cNvSpPr>
          <p:nvPr>
            <p:ph idx="1"/>
          </p:nvPr>
        </p:nvSpPr>
        <p:spPr/>
        <p:txBody>
          <a:bodyPr/>
          <a:lstStyle/>
          <a:p>
            <a:pPr marL="0" indent="0">
              <a:buNone/>
            </a:pPr>
            <a:r>
              <a:rPr lang="en-GB" dirty="0"/>
              <a:t>Descriptive sentences should always outnumber the directive sentences.</a:t>
            </a:r>
          </a:p>
          <a:p>
            <a:pPr marL="0" indent="0">
              <a:buNone/>
            </a:pPr>
            <a:endParaRPr lang="en-GB" dirty="0"/>
          </a:p>
          <a:p>
            <a:r>
              <a:rPr lang="en-GB" dirty="0"/>
              <a:t>1 directive sentence for every 2-5 descriptive sentences.</a:t>
            </a:r>
          </a:p>
          <a:p>
            <a:pPr marL="0" indent="0">
              <a:buNone/>
            </a:pPr>
            <a:endParaRPr lang="en-GB" dirty="0"/>
          </a:p>
          <a:p>
            <a:r>
              <a:rPr lang="en-GB" dirty="0"/>
              <a:t>Explain not direct</a:t>
            </a:r>
          </a:p>
          <a:p>
            <a:pPr marL="0" indent="0">
              <a:buNone/>
            </a:pPr>
            <a:endParaRPr lang="en-GB" dirty="0"/>
          </a:p>
          <a:p>
            <a:r>
              <a:rPr lang="en-GB" dirty="0"/>
              <a:t>They remind us to share the information that we often assume everyone knows.</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19</a:t>
            </a:fld>
            <a:endParaRPr lang="en-US" dirty="0">
              <a:solidFill>
                <a:srgbClr val="005B9C"/>
              </a:solidFill>
            </a:endParaRPr>
          </a:p>
        </p:txBody>
      </p:sp>
    </p:spTree>
    <p:extLst>
      <p:ext uri="{BB962C8B-B14F-4D97-AF65-F5344CB8AC3E}">
        <p14:creationId xmlns:p14="http://schemas.microsoft.com/office/powerpoint/2010/main" val="194826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of today…</a:t>
            </a:r>
          </a:p>
        </p:txBody>
      </p:sp>
      <p:sp>
        <p:nvSpPr>
          <p:cNvPr id="3" name="Content Placeholder 2"/>
          <p:cNvSpPr>
            <a:spLocks noGrp="1"/>
          </p:cNvSpPr>
          <p:nvPr>
            <p:ph sz="half" idx="1"/>
          </p:nvPr>
        </p:nvSpPr>
        <p:spPr>
          <a:xfrm>
            <a:off x="457200" y="1994400"/>
            <a:ext cx="8075240" cy="3865563"/>
          </a:xfrm>
        </p:spPr>
        <p:txBody>
          <a:bodyPr/>
          <a:lstStyle/>
          <a:p>
            <a:r>
              <a:rPr lang="en-GB" sz="3200" dirty="0"/>
              <a:t>Introduce what a social story is</a:t>
            </a:r>
          </a:p>
          <a:p>
            <a:r>
              <a:rPr lang="en-GB" sz="3200" dirty="0"/>
              <a:t>Introduce how social stories are written</a:t>
            </a:r>
          </a:p>
          <a:p>
            <a:r>
              <a:rPr lang="en-GB" sz="3200" dirty="0"/>
              <a:t>Who social stories might be useful for</a:t>
            </a:r>
          </a:p>
        </p:txBody>
      </p:sp>
      <p:sp>
        <p:nvSpPr>
          <p:cNvPr id="5" name="Slide Number Placeholder 4"/>
          <p:cNvSpPr>
            <a:spLocks noGrp="1"/>
          </p:cNvSpPr>
          <p:nvPr>
            <p:ph type="sldNum" sz="quarter" idx="11"/>
          </p:nvPr>
        </p:nvSpPr>
        <p:spPr/>
        <p:txBody>
          <a:bodyPr/>
          <a:lstStyle/>
          <a:p>
            <a:pPr>
              <a:defRPr/>
            </a:pPr>
            <a:fld id="{CE2D662D-3864-4A4B-9055-7C37FB901B9C}" type="slidenum">
              <a:rPr lang="en-US" smtClean="0"/>
              <a:pPr>
                <a:defRPr/>
              </a:pPr>
              <a:t>2</a:t>
            </a:fld>
            <a:endParaRPr lang="en-US" dirty="0"/>
          </a:p>
        </p:txBody>
      </p:sp>
    </p:spTree>
    <p:extLst>
      <p:ext uri="{BB962C8B-B14F-4D97-AF65-F5344CB8AC3E}">
        <p14:creationId xmlns:p14="http://schemas.microsoft.com/office/powerpoint/2010/main" val="1134013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Sentence types </a:t>
            </a:r>
          </a:p>
        </p:txBody>
      </p:sp>
      <p:sp>
        <p:nvSpPr>
          <p:cNvPr id="3" name="Content Placeholder 2"/>
          <p:cNvSpPr>
            <a:spLocks noGrp="1"/>
          </p:cNvSpPr>
          <p:nvPr>
            <p:ph idx="1"/>
          </p:nvPr>
        </p:nvSpPr>
        <p:spPr>
          <a:xfrm>
            <a:off x="457199" y="1994412"/>
            <a:ext cx="8217429" cy="4674947"/>
          </a:xfrm>
        </p:spPr>
        <p:txBody>
          <a:bodyPr/>
          <a:lstStyle/>
          <a:p>
            <a:pPr marL="0" indent="0" eaLnBrk="1" hangingPunct="1">
              <a:buNone/>
            </a:pPr>
            <a:r>
              <a:rPr lang="en-GB" sz="2400" b="1" i="1" dirty="0"/>
              <a:t>May also contain – </a:t>
            </a:r>
          </a:p>
          <a:p>
            <a:pPr marL="0" indent="0" eaLnBrk="1" hangingPunct="1">
              <a:buNone/>
            </a:pPr>
            <a:r>
              <a:rPr lang="en-GB" sz="2400" b="1" i="1" dirty="0"/>
              <a:t>Affirmative Sentences</a:t>
            </a:r>
          </a:p>
          <a:p>
            <a:pPr eaLnBrk="1" hangingPunct="1"/>
            <a:r>
              <a:rPr lang="en-GB" dirty="0"/>
              <a:t>To stress an important point or reassure or refer to law</a:t>
            </a:r>
          </a:p>
          <a:p>
            <a:pPr eaLnBrk="1" hangingPunct="1"/>
            <a:endParaRPr lang="en-GB" dirty="0"/>
          </a:p>
          <a:p>
            <a:pPr marL="0" indent="0" eaLnBrk="1" hangingPunct="1">
              <a:buNone/>
            </a:pPr>
            <a:r>
              <a:rPr lang="en-GB" dirty="0">
                <a:solidFill>
                  <a:schemeClr val="tx1"/>
                </a:solidFill>
              </a:rPr>
              <a:t>The toilet makes a sound when it flushes. </a:t>
            </a:r>
            <a:r>
              <a:rPr lang="en-GB" b="1" i="1" dirty="0">
                <a:solidFill>
                  <a:schemeClr val="accent3">
                    <a:lumMod val="75000"/>
                  </a:schemeClr>
                </a:solidFill>
              </a:rPr>
              <a:t>This is okay </a:t>
            </a:r>
          </a:p>
          <a:p>
            <a:pPr marL="0" indent="0" eaLnBrk="1" hangingPunct="1">
              <a:buNone/>
            </a:pPr>
            <a:r>
              <a:rPr lang="en-GB" i="1" dirty="0">
                <a:solidFill>
                  <a:schemeClr val="accent3">
                    <a:lumMod val="75000"/>
                  </a:schemeClr>
                </a:solidFill>
              </a:rPr>
              <a:t>(reassure)</a:t>
            </a:r>
          </a:p>
          <a:p>
            <a:pPr marL="0" indent="0" eaLnBrk="1" hangingPunct="1">
              <a:buNone/>
            </a:pPr>
            <a:r>
              <a:rPr lang="en-GB" b="1" i="1" dirty="0">
                <a:solidFill>
                  <a:schemeClr val="accent3">
                    <a:lumMod val="75000"/>
                  </a:schemeClr>
                </a:solidFill>
              </a:rPr>
              <a:t> </a:t>
            </a:r>
          </a:p>
          <a:p>
            <a:pPr marL="0" indent="0" eaLnBrk="1" hangingPunct="1">
              <a:buNone/>
            </a:pPr>
            <a:r>
              <a:rPr lang="en-GB" dirty="0">
                <a:solidFill>
                  <a:prstClr val="black"/>
                </a:solidFill>
              </a:rPr>
              <a:t>To stay safe , children take turns going down the slide . </a:t>
            </a:r>
            <a:r>
              <a:rPr lang="en-GB" b="1" i="1" dirty="0">
                <a:solidFill>
                  <a:schemeClr val="accent3">
                    <a:lumMod val="75000"/>
                  </a:schemeClr>
                </a:solidFill>
              </a:rPr>
              <a:t>This is very important. </a:t>
            </a:r>
            <a:r>
              <a:rPr lang="en-GB" i="1" dirty="0">
                <a:solidFill>
                  <a:schemeClr val="accent3">
                    <a:lumMod val="75000"/>
                  </a:schemeClr>
                </a:solidFill>
              </a:rPr>
              <a:t>(reference to a rule)</a:t>
            </a:r>
          </a:p>
          <a:p>
            <a:pPr marL="0" indent="0" eaLnBrk="1" hangingPunct="1">
              <a:buNone/>
            </a:pPr>
            <a:endParaRPr lang="en-GB" b="1" dirty="0">
              <a:solidFill>
                <a:schemeClr val="accent3">
                  <a:lumMod val="75000"/>
                </a:schemeClr>
              </a:solidFill>
            </a:endParaRPr>
          </a:p>
          <a:p>
            <a:pPr marL="0" indent="0" eaLnBrk="1" hangingPunct="1">
              <a:buNone/>
            </a:pPr>
            <a:r>
              <a:rPr lang="en-GB" dirty="0">
                <a:solidFill>
                  <a:schemeClr val="tx1"/>
                </a:solidFill>
              </a:rPr>
              <a:t>I will try to keep my seatbelt fastened. </a:t>
            </a:r>
            <a:r>
              <a:rPr lang="en-GB" b="1" i="1" dirty="0">
                <a:solidFill>
                  <a:schemeClr val="accent3">
                    <a:lumMod val="75000"/>
                  </a:schemeClr>
                </a:solidFill>
              </a:rPr>
              <a:t>This is very important. </a:t>
            </a:r>
          </a:p>
          <a:p>
            <a:pPr marL="0" indent="0" eaLnBrk="1" hangingPunct="1">
              <a:buNone/>
            </a:pPr>
            <a:r>
              <a:rPr lang="en-GB" i="1" dirty="0">
                <a:solidFill>
                  <a:schemeClr val="accent3">
                    <a:lumMod val="75000"/>
                  </a:schemeClr>
                </a:solidFill>
              </a:rPr>
              <a:t>(reference to a law)</a:t>
            </a:r>
          </a:p>
          <a:p>
            <a:pPr eaLnBrk="1" hangingPunct="1"/>
            <a:endParaRPr lang="en-GB" sz="2200" b="1" i="1" dirty="0">
              <a:solidFill>
                <a:schemeClr val="accent3">
                  <a:lumMod val="75000"/>
                </a:schemeClr>
              </a:solidFill>
            </a:endParaRPr>
          </a:p>
          <a:p>
            <a:pPr eaLnBrk="1" hangingPunct="1"/>
            <a:endParaRPr lang="en-GB" sz="2200" b="1" i="1" dirty="0">
              <a:solidFill>
                <a:schemeClr val="accent3">
                  <a:lumMod val="75000"/>
                </a:schemeClr>
              </a:solidFill>
            </a:endParaRPr>
          </a:p>
          <a:p>
            <a:endParaRPr lang="en-GB" dirty="0"/>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20</a:t>
            </a:fld>
            <a:endParaRPr lang="en-US" dirty="0">
              <a:solidFill>
                <a:srgbClr val="005B9C"/>
              </a:solidFill>
            </a:endParaRPr>
          </a:p>
        </p:txBody>
      </p:sp>
    </p:spTree>
    <p:extLst>
      <p:ext uri="{BB962C8B-B14F-4D97-AF65-F5344CB8AC3E}">
        <p14:creationId xmlns:p14="http://schemas.microsoft.com/office/powerpoint/2010/main" val="207045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Sentence types</a:t>
            </a:r>
          </a:p>
        </p:txBody>
      </p:sp>
      <p:sp>
        <p:nvSpPr>
          <p:cNvPr id="3" name="Content Placeholder 2"/>
          <p:cNvSpPr>
            <a:spLocks noGrp="1"/>
          </p:cNvSpPr>
          <p:nvPr>
            <p:ph idx="1"/>
          </p:nvPr>
        </p:nvSpPr>
        <p:spPr/>
        <p:txBody>
          <a:bodyPr/>
          <a:lstStyle/>
          <a:p>
            <a:pPr marL="0" indent="0">
              <a:buNone/>
            </a:pPr>
            <a:r>
              <a:rPr lang="en-GB" sz="2400" b="1" i="1" dirty="0"/>
              <a:t>May also contain – </a:t>
            </a:r>
          </a:p>
          <a:p>
            <a:pPr marL="0" indent="0">
              <a:buNone/>
            </a:pPr>
            <a:r>
              <a:rPr lang="en-GB" sz="2400" b="1" i="1" dirty="0"/>
              <a:t>Partial Sentences</a:t>
            </a:r>
          </a:p>
          <a:p>
            <a:r>
              <a:rPr lang="en-GB" dirty="0"/>
              <a:t>Fill in the blank</a:t>
            </a:r>
          </a:p>
          <a:p>
            <a:r>
              <a:rPr lang="en-GB" dirty="0"/>
              <a:t>Can be used to check comprehension</a:t>
            </a:r>
          </a:p>
          <a:p>
            <a:r>
              <a:rPr lang="en-GB" dirty="0"/>
              <a:t>Encourages prediction</a:t>
            </a:r>
          </a:p>
          <a:p>
            <a:pPr marL="0" indent="0">
              <a:buNone/>
            </a:pPr>
            <a:endParaRPr lang="en-GB" dirty="0"/>
          </a:p>
          <a:p>
            <a:pPr marL="0" indent="0">
              <a:buNone/>
            </a:pPr>
            <a:r>
              <a:rPr lang="en-GB" dirty="0"/>
              <a:t>Wrapping hides a gift, and helps to keep it a </a:t>
            </a:r>
          </a:p>
          <a:p>
            <a:pPr marL="0" indent="0">
              <a:buNone/>
            </a:pPr>
            <a:r>
              <a:rPr lang="en-GB" dirty="0"/>
              <a:t>_____________.</a:t>
            </a:r>
          </a:p>
          <a:p>
            <a:pPr marL="0" indent="0">
              <a:buNone/>
            </a:pPr>
            <a:r>
              <a:rPr lang="en-GB" dirty="0"/>
              <a:t>Many people think that nice surprises are ____________.</a:t>
            </a:r>
          </a:p>
          <a:p>
            <a:pPr marL="0" indent="0">
              <a:buNone/>
            </a:pPr>
            <a:endParaRPr lang="en-GB" sz="2400" dirty="0"/>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21</a:t>
            </a:fld>
            <a:endParaRPr lang="en-US" dirty="0">
              <a:solidFill>
                <a:srgbClr val="005B9C"/>
              </a:solidFill>
            </a:endParaRPr>
          </a:p>
        </p:txBody>
      </p:sp>
    </p:spTree>
    <p:extLst>
      <p:ext uri="{BB962C8B-B14F-4D97-AF65-F5344CB8AC3E}">
        <p14:creationId xmlns:p14="http://schemas.microsoft.com/office/powerpoint/2010/main" val="344402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Social Story</a:t>
            </a:r>
          </a:p>
        </p:txBody>
      </p:sp>
      <p:sp>
        <p:nvSpPr>
          <p:cNvPr id="3" name="Content Placeholder 2"/>
          <p:cNvSpPr>
            <a:spLocks noGrp="1"/>
          </p:cNvSpPr>
          <p:nvPr>
            <p:ph idx="1"/>
          </p:nvPr>
        </p:nvSpPr>
        <p:spPr>
          <a:xfrm>
            <a:off x="467544" y="2060848"/>
            <a:ext cx="8217429" cy="4055796"/>
          </a:xfrm>
        </p:spPr>
        <p:txBody>
          <a:bodyPr/>
          <a:lstStyle/>
          <a:p>
            <a:pPr eaLnBrk="1" hangingPunct="1">
              <a:buFont typeface="Wingdings 2" pitchFamily="18" charset="2"/>
              <a:buNone/>
            </a:pPr>
            <a:r>
              <a:rPr lang="en-GB" i="1" dirty="0"/>
              <a:t>Craig, aged 10, has a favourite bus driver and has difficulty adjusting to other drivers.  </a:t>
            </a:r>
          </a:p>
          <a:p>
            <a:pPr eaLnBrk="1" hangingPunct="1"/>
            <a:endParaRPr lang="en-GB" dirty="0"/>
          </a:p>
          <a:p>
            <a:pPr marL="0" indent="0" eaLnBrk="1" hangingPunct="1">
              <a:buNone/>
            </a:pPr>
            <a:r>
              <a:rPr lang="en-GB" dirty="0"/>
              <a:t>My name is Craig </a:t>
            </a:r>
            <a:r>
              <a:rPr lang="en-GB" b="1" dirty="0">
                <a:solidFill>
                  <a:schemeClr val="accent1">
                    <a:lumMod val="75000"/>
                  </a:schemeClr>
                </a:solidFill>
              </a:rPr>
              <a:t>(descriptive)</a:t>
            </a:r>
          </a:p>
          <a:p>
            <a:pPr marL="0" indent="0" eaLnBrk="1" hangingPunct="1">
              <a:buNone/>
            </a:pPr>
            <a:r>
              <a:rPr lang="en-GB" dirty="0"/>
              <a:t>On most days I go to school on the bus </a:t>
            </a:r>
          </a:p>
          <a:p>
            <a:pPr marL="0" indent="0" eaLnBrk="1" hangingPunct="1">
              <a:buNone/>
            </a:pPr>
            <a:r>
              <a:rPr lang="en-GB" dirty="0"/>
              <a:t>Usually Otto is my driver </a:t>
            </a:r>
            <a:r>
              <a:rPr lang="en-GB" b="1" dirty="0">
                <a:solidFill>
                  <a:schemeClr val="accent1">
                    <a:lumMod val="75000"/>
                  </a:schemeClr>
                </a:solidFill>
              </a:rPr>
              <a:t>(descriptive)</a:t>
            </a:r>
          </a:p>
          <a:p>
            <a:pPr marL="0" indent="0" eaLnBrk="1" hangingPunct="1">
              <a:buNone/>
            </a:pPr>
            <a:r>
              <a:rPr lang="en-GB" dirty="0"/>
              <a:t>Sometimes other drivers drive the school bus</a:t>
            </a:r>
            <a:r>
              <a:rPr lang="en-GB" b="1" dirty="0">
                <a:solidFill>
                  <a:schemeClr val="accent1">
                    <a:lumMod val="75000"/>
                  </a:schemeClr>
                </a:solidFill>
              </a:rPr>
              <a:t>. (descriptive)</a:t>
            </a:r>
          </a:p>
          <a:p>
            <a:pPr marL="0" indent="0" eaLnBrk="1" hangingPunct="1">
              <a:buNone/>
            </a:pPr>
            <a:r>
              <a:rPr lang="en-GB" dirty="0"/>
              <a:t>All the drivers will take me to school safely </a:t>
            </a:r>
            <a:r>
              <a:rPr lang="en-GB" b="1" dirty="0">
                <a:solidFill>
                  <a:schemeClr val="accent1">
                    <a:lumMod val="75000"/>
                  </a:schemeClr>
                </a:solidFill>
              </a:rPr>
              <a:t>(perspective)</a:t>
            </a:r>
            <a:r>
              <a:rPr lang="en-GB" dirty="0">
                <a:solidFill>
                  <a:schemeClr val="bg2">
                    <a:lumMod val="10000"/>
                  </a:schemeClr>
                </a:solidFill>
              </a:rPr>
              <a:t>.</a:t>
            </a:r>
            <a:r>
              <a:rPr lang="en-GB" b="1" dirty="0">
                <a:solidFill>
                  <a:schemeClr val="accent1">
                    <a:lumMod val="75000"/>
                  </a:schemeClr>
                </a:solidFill>
              </a:rPr>
              <a:t> </a:t>
            </a:r>
            <a:r>
              <a:rPr lang="en-GB" dirty="0"/>
              <a:t>I will let a different driver take me to school. </a:t>
            </a:r>
            <a:r>
              <a:rPr lang="en-GB" b="1" dirty="0">
                <a:solidFill>
                  <a:schemeClr val="accent1">
                    <a:lumMod val="75000"/>
                  </a:schemeClr>
                </a:solidFill>
              </a:rPr>
              <a:t>(directive)</a:t>
            </a:r>
          </a:p>
          <a:p>
            <a:pPr marL="0" indent="0" eaLnBrk="1" hangingPunct="1">
              <a:buNone/>
            </a:pPr>
            <a:r>
              <a:rPr lang="en-GB" dirty="0"/>
              <a:t>This is the right thing to do and I will be safe. </a:t>
            </a:r>
            <a:r>
              <a:rPr lang="en-GB" b="1" dirty="0">
                <a:solidFill>
                  <a:schemeClr val="accent1">
                    <a:lumMod val="75000"/>
                  </a:schemeClr>
                </a:solidFill>
              </a:rPr>
              <a:t>(affirmative)</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22</a:t>
            </a:fld>
            <a:endParaRPr lang="en-US" dirty="0">
              <a:solidFill>
                <a:srgbClr val="005B9C"/>
              </a:solidFill>
            </a:endParaRPr>
          </a:p>
        </p:txBody>
      </p:sp>
    </p:spTree>
    <p:extLst>
      <p:ext uri="{BB962C8B-B14F-4D97-AF65-F5344CB8AC3E}">
        <p14:creationId xmlns:p14="http://schemas.microsoft.com/office/powerpoint/2010/main" val="2562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 Comments </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23</a:t>
            </a:fld>
            <a:endParaRPr lang="en-US" dirty="0">
              <a:solidFill>
                <a:srgbClr val="005B9C"/>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322945"/>
            <a:ext cx="3144167" cy="360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973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1"/>
          <p:cNvSpPr>
            <a:spLocks noGrp="1"/>
          </p:cNvSpPr>
          <p:nvPr>
            <p:ph type="ctrTitle"/>
          </p:nvPr>
        </p:nvSpPr>
        <p:spPr>
          <a:xfrm>
            <a:off x="461963" y="2332038"/>
            <a:ext cx="3640137" cy="941387"/>
          </a:xfrm>
        </p:spPr>
        <p:txBody>
          <a:bodyPr/>
          <a:lstStyle/>
          <a:p>
            <a:pPr eaLnBrk="1" hangingPunct="1"/>
            <a:r>
              <a:rPr lang="en-US" dirty="0"/>
              <a:t>Thank you</a:t>
            </a:r>
          </a:p>
        </p:txBody>
      </p:sp>
    </p:spTree>
    <p:extLst>
      <p:ext uri="{BB962C8B-B14F-4D97-AF65-F5344CB8AC3E}">
        <p14:creationId xmlns:p14="http://schemas.microsoft.com/office/powerpoint/2010/main" val="349792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1125538"/>
            <a:ext cx="8229600" cy="544512"/>
          </a:xfrm>
        </p:spPr>
        <p:txBody>
          <a:bodyPr/>
          <a:lstStyle/>
          <a:p>
            <a:pPr eaLnBrk="1" hangingPunct="1"/>
            <a:r>
              <a:rPr lang="en-US" dirty="0"/>
              <a:t>Social Stories – Carol Gray 1994</a:t>
            </a:r>
          </a:p>
        </p:txBody>
      </p:sp>
      <p:sp>
        <p:nvSpPr>
          <p:cNvPr id="13314" name="Content Placeholder 2"/>
          <p:cNvSpPr>
            <a:spLocks noGrp="1"/>
          </p:cNvSpPr>
          <p:nvPr>
            <p:ph sz="half" idx="1"/>
          </p:nvPr>
        </p:nvSpPr>
        <p:spPr>
          <a:xfrm>
            <a:off x="457200" y="1905000"/>
            <a:ext cx="8458200" cy="4476328"/>
          </a:xfrm>
        </p:spPr>
        <p:txBody>
          <a:bodyPr/>
          <a:lstStyle/>
          <a:p>
            <a:pPr marL="0" indent="0" eaLnBrk="1" hangingPunct="1">
              <a:lnSpc>
                <a:spcPct val="80000"/>
              </a:lnSpc>
              <a:spcAft>
                <a:spcPct val="40000"/>
              </a:spcAft>
              <a:buNone/>
            </a:pPr>
            <a:r>
              <a:rPr lang="en-US" sz="2400" b="1" dirty="0"/>
              <a:t>What is a Social Story?</a:t>
            </a:r>
          </a:p>
          <a:p>
            <a:pPr marL="0" indent="0" eaLnBrk="1" hangingPunct="1">
              <a:lnSpc>
                <a:spcPct val="80000"/>
              </a:lnSpc>
              <a:spcAft>
                <a:spcPct val="40000"/>
              </a:spcAft>
              <a:buNone/>
            </a:pPr>
            <a:endParaRPr lang="en-US" sz="800" b="1" dirty="0"/>
          </a:p>
          <a:p>
            <a:pPr eaLnBrk="1" hangingPunct="1">
              <a:lnSpc>
                <a:spcPct val="80000"/>
              </a:lnSpc>
              <a:spcAft>
                <a:spcPct val="40000"/>
              </a:spcAft>
            </a:pPr>
            <a:r>
              <a:rPr lang="en-US" dirty="0"/>
              <a:t>A short story written in a specific style and format.</a:t>
            </a:r>
          </a:p>
          <a:p>
            <a:pPr eaLnBrk="1" hangingPunct="1">
              <a:lnSpc>
                <a:spcPct val="80000"/>
              </a:lnSpc>
              <a:spcAft>
                <a:spcPct val="40000"/>
              </a:spcAft>
            </a:pPr>
            <a:r>
              <a:rPr lang="en-GB" dirty="0"/>
              <a:t>Short description of a specific social situation, event or activity that provides information about </a:t>
            </a:r>
            <a:r>
              <a:rPr lang="en-GB" b="1" dirty="0"/>
              <a:t>what</a:t>
            </a:r>
            <a:r>
              <a:rPr lang="en-GB" dirty="0"/>
              <a:t> might happen and </a:t>
            </a:r>
            <a:r>
              <a:rPr lang="en-GB" b="1" dirty="0"/>
              <a:t>why</a:t>
            </a:r>
            <a:r>
              <a:rPr lang="en-GB" dirty="0"/>
              <a:t>.</a:t>
            </a:r>
            <a:r>
              <a:rPr lang="en-US" dirty="0"/>
              <a:t> </a:t>
            </a:r>
          </a:p>
          <a:p>
            <a:pPr eaLnBrk="1" hangingPunct="1">
              <a:lnSpc>
                <a:spcPct val="80000"/>
              </a:lnSpc>
              <a:spcAft>
                <a:spcPct val="40000"/>
              </a:spcAft>
            </a:pPr>
            <a:r>
              <a:rPr lang="en-US" dirty="0"/>
              <a:t>A social story requires consideration of – and respect for – the perspective of the individual with Autism and is written from their perspective. </a:t>
            </a:r>
          </a:p>
          <a:p>
            <a:pPr eaLnBrk="1" hangingPunct="1">
              <a:lnSpc>
                <a:spcPct val="80000"/>
              </a:lnSpc>
              <a:spcAft>
                <a:spcPct val="40000"/>
              </a:spcAft>
            </a:pPr>
            <a:r>
              <a:rPr lang="en-GB" dirty="0"/>
              <a:t>Describes what may not be ‘obvious’ (unwritten rules)</a:t>
            </a:r>
          </a:p>
          <a:p>
            <a:pPr eaLnBrk="1" hangingPunct="1">
              <a:lnSpc>
                <a:spcPct val="80000"/>
              </a:lnSpc>
              <a:spcAft>
                <a:spcPct val="40000"/>
              </a:spcAft>
            </a:pPr>
            <a:r>
              <a:rPr lang="en-GB" dirty="0"/>
              <a:t>Evidence-based – developed by Carol Gray (1994) for use with children with Autism Spectrum Disorder.</a:t>
            </a:r>
            <a:endParaRPr lang="en-US" dirty="0"/>
          </a:p>
          <a:p>
            <a:pPr marL="0" indent="0" eaLnBrk="1" hangingPunct="1">
              <a:lnSpc>
                <a:spcPct val="80000"/>
              </a:lnSpc>
              <a:spcAft>
                <a:spcPct val="40000"/>
              </a:spcAft>
              <a:buNone/>
            </a:pPr>
            <a:endParaRPr lang="en-US" b="1" dirty="0"/>
          </a:p>
          <a:p>
            <a:pPr marL="0" indent="0" eaLnBrk="1" hangingPunct="1">
              <a:lnSpc>
                <a:spcPct val="80000"/>
              </a:lnSpc>
              <a:spcAft>
                <a:spcPct val="40000"/>
              </a:spcAft>
              <a:buNone/>
            </a:pPr>
            <a:endParaRPr lang="en-US" dirty="0"/>
          </a:p>
        </p:txBody>
      </p:sp>
      <p:sp>
        <p:nvSpPr>
          <p:cNvPr id="11267" name="Slide Number Placeholder 6"/>
          <p:cNvSpPr>
            <a:spLocks noGrp="1"/>
          </p:cNvSpPr>
          <p:nvPr>
            <p:ph type="sldNum"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098D1454-68BD-452D-9E41-1C954E8FE207}" type="slidenum">
              <a:rPr lang="en-US"/>
              <a:pPr fontAlgn="base">
                <a:spcBef>
                  <a:spcPct val="0"/>
                </a:spcBef>
                <a:spcAft>
                  <a:spcPct val="0"/>
                </a:spcAft>
                <a:defRPr/>
              </a:pPr>
              <a:t>3</a:t>
            </a:fld>
            <a:endParaRPr lang="en-US" dirty="0"/>
          </a:p>
        </p:txBody>
      </p:sp>
    </p:spTree>
    <p:extLst>
      <p:ext uri="{BB962C8B-B14F-4D97-AF65-F5344CB8AC3E}">
        <p14:creationId xmlns:p14="http://schemas.microsoft.com/office/powerpoint/2010/main" val="78974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aims and purpose of Social Stories</a:t>
            </a:r>
          </a:p>
        </p:txBody>
      </p:sp>
      <p:sp>
        <p:nvSpPr>
          <p:cNvPr id="3" name="Content Placeholder 2"/>
          <p:cNvSpPr>
            <a:spLocks noGrp="1"/>
          </p:cNvSpPr>
          <p:nvPr>
            <p:ph sz="half" idx="1"/>
          </p:nvPr>
        </p:nvSpPr>
        <p:spPr>
          <a:xfrm>
            <a:off x="457200" y="1772816"/>
            <a:ext cx="8291264" cy="4087147"/>
          </a:xfrm>
        </p:spPr>
        <p:txBody>
          <a:bodyPr/>
          <a:lstStyle/>
          <a:p>
            <a:pPr marL="0" indent="0">
              <a:buNone/>
            </a:pPr>
            <a:r>
              <a:rPr lang="en-GB" dirty="0"/>
              <a:t>• Explain and provide information about a social situation or event.</a:t>
            </a:r>
          </a:p>
          <a:p>
            <a:pPr marL="0" indent="0">
              <a:buNone/>
            </a:pPr>
            <a:endParaRPr lang="en-GB" dirty="0"/>
          </a:p>
          <a:p>
            <a:pPr marL="0" indent="0">
              <a:buNone/>
            </a:pPr>
            <a:r>
              <a:rPr lang="en-GB" dirty="0"/>
              <a:t>• To provide information on the perspectives of others.</a:t>
            </a:r>
          </a:p>
          <a:p>
            <a:pPr marL="0" indent="0">
              <a:buNone/>
            </a:pPr>
            <a:endParaRPr lang="en-GB" dirty="0"/>
          </a:p>
          <a:p>
            <a:pPr marL="0" indent="0">
              <a:buNone/>
            </a:pPr>
            <a:r>
              <a:rPr lang="en-GB" dirty="0"/>
              <a:t>• To coach an individual re social skills and behaviour.</a:t>
            </a:r>
          </a:p>
          <a:p>
            <a:pPr marL="0" indent="0">
              <a:buNone/>
            </a:pPr>
            <a:endParaRPr lang="en-GB" dirty="0"/>
          </a:p>
          <a:p>
            <a:pPr marL="0" indent="0">
              <a:buNone/>
            </a:pPr>
            <a:r>
              <a:rPr lang="en-GB" b="1" dirty="0"/>
              <a:t>It is not the goal of the social story to change behaviour but to increase social understanding.</a:t>
            </a:r>
          </a:p>
          <a:p>
            <a:pPr marL="0" indent="0">
              <a:buNone/>
            </a:pPr>
            <a:endParaRPr lang="en-GB" b="1" dirty="0"/>
          </a:p>
          <a:p>
            <a:pPr marL="0" indent="0">
              <a:buNone/>
            </a:pPr>
            <a:endParaRPr lang="en-GB" b="1" dirty="0"/>
          </a:p>
          <a:p>
            <a:pPr marL="0" indent="0">
              <a:buNone/>
            </a:pPr>
            <a:endParaRPr lang="en-GB" dirty="0"/>
          </a:p>
          <a:p>
            <a:pPr marL="0" indent="0">
              <a:buNone/>
            </a:pPr>
            <a:endParaRPr lang="en-GB" dirty="0"/>
          </a:p>
          <a:p>
            <a:pPr marL="0" indent="0">
              <a:buNone/>
            </a:pPr>
            <a:endParaRPr lang="en-GB" dirty="0"/>
          </a:p>
        </p:txBody>
      </p:sp>
      <p:sp>
        <p:nvSpPr>
          <p:cNvPr id="5" name="Slide Number Placeholder 4"/>
          <p:cNvSpPr>
            <a:spLocks noGrp="1"/>
          </p:cNvSpPr>
          <p:nvPr>
            <p:ph type="sldNum" sz="quarter" idx="11"/>
          </p:nvPr>
        </p:nvSpPr>
        <p:spPr/>
        <p:txBody>
          <a:bodyPr/>
          <a:lstStyle/>
          <a:p>
            <a:pPr>
              <a:defRPr/>
            </a:pPr>
            <a:fld id="{CE2D662D-3864-4A4B-9055-7C37FB901B9C}" type="slidenum">
              <a:rPr lang="en-US" smtClean="0"/>
              <a:pPr>
                <a:defRPr/>
              </a:pPr>
              <a:t>4</a:t>
            </a:fld>
            <a:endParaRPr lang="en-US" dirty="0"/>
          </a:p>
        </p:txBody>
      </p:sp>
      <p:sp>
        <p:nvSpPr>
          <p:cNvPr id="7" name="Content Placeholder 2"/>
          <p:cNvSpPr>
            <a:spLocks noGrp="1"/>
          </p:cNvSpPr>
          <p:nvPr>
            <p:ph sz="half" idx="1"/>
          </p:nvPr>
        </p:nvSpPr>
        <p:spPr>
          <a:xfrm>
            <a:off x="395536" y="5517232"/>
            <a:ext cx="8291264" cy="1203046"/>
          </a:xfrm>
          <a:solidFill>
            <a:schemeClr val="accent2">
              <a:lumMod val="60000"/>
              <a:lumOff val="40000"/>
            </a:schemeClr>
          </a:solidFill>
        </p:spPr>
        <p:txBody>
          <a:bodyPr/>
          <a:lstStyle/>
          <a:p>
            <a:pPr marL="0" indent="0" algn="ctr">
              <a:buNone/>
            </a:pPr>
            <a:r>
              <a:rPr lang="en-GB" sz="1800" b="1" i="1" dirty="0"/>
              <a:t>The goal of a Social Story ™ is to share accurate information using a process ,</a:t>
            </a:r>
          </a:p>
          <a:p>
            <a:pPr marL="0" indent="0" algn="ctr">
              <a:buNone/>
            </a:pPr>
            <a:r>
              <a:rPr lang="en-GB" sz="1800" b="1" i="1" dirty="0"/>
              <a:t>format , voice , and content that is descriptive , meaningful , and physically , socially , and emotionally safe for the Audience . Every Social Story™ has an overall patient and reassuring tone.</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67740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Misconceptions</a:t>
            </a:r>
          </a:p>
        </p:txBody>
      </p:sp>
      <p:sp>
        <p:nvSpPr>
          <p:cNvPr id="3" name="Content Placeholder 2"/>
          <p:cNvSpPr>
            <a:spLocks noGrp="1"/>
          </p:cNvSpPr>
          <p:nvPr>
            <p:ph sz="half" idx="1"/>
          </p:nvPr>
        </p:nvSpPr>
        <p:spPr>
          <a:xfrm>
            <a:off x="395536" y="1969225"/>
            <a:ext cx="8352928" cy="3331984"/>
          </a:xfrm>
        </p:spPr>
        <p:txBody>
          <a:bodyPr/>
          <a:lstStyle/>
          <a:p>
            <a:r>
              <a:rPr lang="en-GB" dirty="0"/>
              <a:t> 1. The goal of Social Stories™ is to get the Audience (i.e. child/student) to do what the Author/Team wants them to do</a:t>
            </a:r>
          </a:p>
          <a:p>
            <a:pPr marL="0" indent="0">
              <a:buNone/>
            </a:pPr>
            <a:endParaRPr lang="en-GB" dirty="0"/>
          </a:p>
          <a:p>
            <a:r>
              <a:rPr lang="en-GB" dirty="0"/>
              <a:t>2. The goal of a Social Story™ is to change the Audience’s (i.e. child/student) behaviour.</a:t>
            </a:r>
          </a:p>
          <a:p>
            <a:endParaRPr lang="en-GB" dirty="0"/>
          </a:p>
          <a:p>
            <a:pPr marL="0" indent="0">
              <a:buNone/>
            </a:pPr>
            <a:endParaRPr lang="en-GB" dirty="0"/>
          </a:p>
          <a:p>
            <a:pPr marL="0" indent="0">
              <a:buNone/>
            </a:pPr>
            <a:r>
              <a:rPr lang="en-GB" dirty="0"/>
              <a:t>         Not understanding social events and expectations can result in frustration and/or maladaptive behaviour. We use the </a:t>
            </a:r>
            <a:r>
              <a:rPr lang="en-GB" b="1" dirty="0"/>
              <a:t>Social Story™ </a:t>
            </a:r>
            <a:r>
              <a:rPr lang="en-GB" dirty="0"/>
              <a:t>to address the  student’s difficulty understanding social situations. </a:t>
            </a:r>
          </a:p>
        </p:txBody>
      </p:sp>
      <p:sp>
        <p:nvSpPr>
          <p:cNvPr id="5" name="Slide Number Placeholder 4"/>
          <p:cNvSpPr>
            <a:spLocks noGrp="1"/>
          </p:cNvSpPr>
          <p:nvPr>
            <p:ph type="sldNum" sz="quarter" idx="11"/>
          </p:nvPr>
        </p:nvSpPr>
        <p:spPr/>
        <p:txBody>
          <a:bodyPr/>
          <a:lstStyle/>
          <a:p>
            <a:pPr>
              <a:defRPr/>
            </a:pPr>
            <a:fld id="{CE2D662D-3864-4A4B-9055-7C37FB901B9C}" type="slidenum">
              <a:rPr lang="en-US" smtClean="0"/>
              <a:pPr>
                <a:defRPr/>
              </a:pPr>
              <a:t>5</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65" y="4149080"/>
            <a:ext cx="675609" cy="61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4774" y="5805264"/>
            <a:ext cx="8819714" cy="923330"/>
          </a:xfrm>
          <a:prstGeom prst="rect">
            <a:avLst/>
          </a:prstGeom>
          <a:solidFill>
            <a:schemeClr val="accent2">
              <a:lumMod val="60000"/>
              <a:lumOff val="40000"/>
            </a:schemeClr>
          </a:solidFill>
        </p:spPr>
        <p:txBody>
          <a:bodyPr wrap="square">
            <a:spAutoFit/>
          </a:bodyPr>
          <a:lstStyle/>
          <a:p>
            <a:r>
              <a:rPr lang="en-GB" b="1" i="1" dirty="0"/>
              <a:t>Therefore, while the end result of a social story may be a change in the responses of a the person with ASD, the first priority – the goal – is always to share relevant social information in a meaningful way. </a:t>
            </a:r>
          </a:p>
        </p:txBody>
      </p:sp>
    </p:spTree>
    <p:extLst>
      <p:ext uri="{BB962C8B-B14F-4D97-AF65-F5344CB8AC3E}">
        <p14:creationId xmlns:p14="http://schemas.microsoft.com/office/powerpoint/2010/main" val="374371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CE2D662D-3864-4A4B-9055-7C37FB901B9C}" type="slidenum">
              <a:rPr lang="en-US" smtClean="0"/>
              <a:pPr>
                <a:defRPr/>
              </a:pPr>
              <a:t>6</a:t>
            </a:fld>
            <a:endParaRPr lang="en-US" dirty="0"/>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051" y="1920612"/>
            <a:ext cx="641141" cy="1303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2915816" y="2230364"/>
            <a:ext cx="2592288" cy="5325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6043" y="1856487"/>
            <a:ext cx="617725" cy="157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38493" y="3496890"/>
            <a:ext cx="2088232" cy="923330"/>
          </a:xfrm>
          <a:prstGeom prst="rect">
            <a:avLst/>
          </a:prstGeom>
          <a:noFill/>
        </p:spPr>
        <p:txBody>
          <a:bodyPr wrap="square" rtlCol="0">
            <a:spAutoFit/>
          </a:bodyPr>
          <a:lstStyle/>
          <a:p>
            <a:pPr algn="ctr"/>
            <a:r>
              <a:rPr lang="en-GB" dirty="0"/>
              <a:t>Not understanding social events and expectations.</a:t>
            </a:r>
          </a:p>
        </p:txBody>
      </p:sp>
      <p:sp>
        <p:nvSpPr>
          <p:cNvPr id="13" name="TextBox 12"/>
          <p:cNvSpPr txBox="1"/>
          <p:nvPr/>
        </p:nvSpPr>
        <p:spPr>
          <a:xfrm>
            <a:off x="5040051" y="3431059"/>
            <a:ext cx="2088232" cy="923330"/>
          </a:xfrm>
          <a:prstGeom prst="rect">
            <a:avLst/>
          </a:prstGeom>
          <a:noFill/>
        </p:spPr>
        <p:txBody>
          <a:bodyPr wrap="square" rtlCol="0">
            <a:spAutoFit/>
          </a:bodyPr>
          <a:lstStyle/>
          <a:p>
            <a:pPr algn="ctr"/>
            <a:r>
              <a:rPr lang="en-GB" dirty="0"/>
              <a:t>Frustration and/or maladaptive behaviours.</a:t>
            </a:r>
          </a:p>
        </p:txBody>
      </p:sp>
      <p:sp>
        <p:nvSpPr>
          <p:cNvPr id="8" name="Rectangle 7"/>
          <p:cNvSpPr/>
          <p:nvPr/>
        </p:nvSpPr>
        <p:spPr>
          <a:xfrm>
            <a:off x="107504" y="4653136"/>
            <a:ext cx="9036496" cy="1938992"/>
          </a:xfrm>
          <a:prstGeom prst="rect">
            <a:avLst/>
          </a:prstGeom>
        </p:spPr>
        <p:txBody>
          <a:bodyPr wrap="square">
            <a:spAutoFit/>
          </a:bodyPr>
          <a:lstStyle/>
          <a:p>
            <a:r>
              <a:rPr lang="en-GB" sz="2000" dirty="0"/>
              <a:t>We use the Social Story™ to address the individual’s difficulty understanding social situations.</a:t>
            </a:r>
          </a:p>
          <a:p>
            <a:endParaRPr lang="en-GB" sz="2000" b="1" dirty="0"/>
          </a:p>
          <a:p>
            <a:r>
              <a:rPr lang="en-GB" sz="2000" b="1" dirty="0"/>
              <a:t>The purpose of Social Stories™  is to support understanding of social situations so that children can make more informed decisions and have more of the same information about social situations as others do. </a:t>
            </a:r>
          </a:p>
        </p:txBody>
      </p:sp>
    </p:spTree>
    <p:extLst>
      <p:ext uri="{BB962C8B-B14F-4D97-AF65-F5344CB8AC3E}">
        <p14:creationId xmlns:p14="http://schemas.microsoft.com/office/powerpoint/2010/main" val="273302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understanding</a:t>
            </a:r>
          </a:p>
        </p:txBody>
      </p:sp>
      <p:sp>
        <p:nvSpPr>
          <p:cNvPr id="3" name="Content Placeholder 2"/>
          <p:cNvSpPr>
            <a:spLocks noGrp="1"/>
          </p:cNvSpPr>
          <p:nvPr>
            <p:ph sz="half" idx="1"/>
          </p:nvPr>
        </p:nvSpPr>
        <p:spPr>
          <a:xfrm>
            <a:off x="457200" y="1994401"/>
            <a:ext cx="4042792" cy="2802752"/>
          </a:xfrm>
        </p:spPr>
        <p:txBody>
          <a:bodyPr/>
          <a:lstStyle/>
          <a:p>
            <a:r>
              <a:rPr lang="en-GB" dirty="0"/>
              <a:t>Children and young people with ASD</a:t>
            </a:r>
          </a:p>
          <a:p>
            <a:pPr marL="0" indent="0">
              <a:buNone/>
            </a:pPr>
            <a:r>
              <a:rPr lang="en-GB" dirty="0"/>
              <a:t>have difficulty mastering social</a:t>
            </a:r>
          </a:p>
          <a:p>
            <a:pPr marL="0" indent="0">
              <a:buNone/>
            </a:pPr>
            <a:r>
              <a:rPr lang="en-GB" dirty="0"/>
              <a:t>skills.</a:t>
            </a:r>
          </a:p>
          <a:p>
            <a:pPr marL="0" indent="0">
              <a:buNone/>
            </a:pPr>
            <a:endParaRPr lang="en-GB" dirty="0"/>
          </a:p>
          <a:p>
            <a:r>
              <a:rPr lang="en-GB" dirty="0"/>
              <a:t>Social rules of behaviour and</a:t>
            </a:r>
          </a:p>
          <a:p>
            <a:pPr marL="0" indent="0">
              <a:buNone/>
            </a:pPr>
            <a:r>
              <a:rPr lang="en-GB" dirty="0"/>
              <a:t>interaction are often confusing and</a:t>
            </a:r>
          </a:p>
          <a:p>
            <a:pPr marL="0" indent="0">
              <a:buNone/>
            </a:pPr>
            <a:r>
              <a:rPr lang="en-GB" dirty="0"/>
              <a:t>overwhelming.</a:t>
            </a:r>
          </a:p>
          <a:p>
            <a:pPr marL="0" indent="0">
              <a:buNone/>
            </a:pPr>
            <a:endParaRPr lang="en-GB" dirty="0"/>
          </a:p>
          <a:p>
            <a:pPr marL="0" indent="0">
              <a:buNone/>
            </a:pPr>
            <a:endParaRPr lang="en-GB" dirty="0"/>
          </a:p>
        </p:txBody>
      </p:sp>
      <p:sp>
        <p:nvSpPr>
          <p:cNvPr id="4" name="Content Placeholder 3"/>
          <p:cNvSpPr>
            <a:spLocks noGrp="1"/>
          </p:cNvSpPr>
          <p:nvPr>
            <p:ph sz="half" idx="2"/>
          </p:nvPr>
        </p:nvSpPr>
        <p:spPr>
          <a:xfrm>
            <a:off x="4648200" y="1994401"/>
            <a:ext cx="4038600" cy="2658736"/>
          </a:xfrm>
          <a:solidFill>
            <a:schemeClr val="accent2">
              <a:lumMod val="60000"/>
              <a:lumOff val="40000"/>
            </a:schemeClr>
          </a:solidFill>
        </p:spPr>
        <p:txBody>
          <a:bodyPr/>
          <a:lstStyle/>
          <a:p>
            <a:pPr marL="0" indent="0">
              <a:buNone/>
            </a:pPr>
            <a:r>
              <a:rPr lang="en-GB" b="1" dirty="0"/>
              <a:t>Carol Gray (1998) defines social</a:t>
            </a:r>
          </a:p>
          <a:p>
            <a:pPr marL="0" indent="0">
              <a:buNone/>
            </a:pPr>
            <a:r>
              <a:rPr lang="en-GB" b="1" dirty="0"/>
              <a:t>understanding as:</a:t>
            </a:r>
          </a:p>
          <a:p>
            <a:pPr marL="0" indent="0">
              <a:buNone/>
            </a:pPr>
            <a:endParaRPr lang="en-GB" b="1" dirty="0"/>
          </a:p>
          <a:p>
            <a:pPr marL="0" indent="0" algn="ctr">
              <a:buNone/>
            </a:pPr>
            <a:r>
              <a:rPr lang="en-GB" b="1" dirty="0"/>
              <a:t>“An understanding of the</a:t>
            </a:r>
          </a:p>
          <a:p>
            <a:pPr marL="0" indent="0" algn="ctr">
              <a:buNone/>
            </a:pPr>
            <a:r>
              <a:rPr lang="en-GB" b="1" dirty="0"/>
              <a:t>underlying, hidden messages that</a:t>
            </a:r>
          </a:p>
          <a:p>
            <a:pPr marL="0" indent="0" algn="ctr">
              <a:buNone/>
            </a:pPr>
            <a:r>
              <a:rPr lang="en-GB" b="1" dirty="0"/>
              <a:t>underpin social interaction</a:t>
            </a:r>
          </a:p>
          <a:p>
            <a:pPr marL="0" indent="0" algn="ctr">
              <a:buNone/>
            </a:pPr>
            <a:r>
              <a:rPr lang="en-GB" b="1" dirty="0"/>
              <a:t>a ‘hidden </a:t>
            </a:r>
            <a:r>
              <a:rPr lang="en-GB" b="1" dirty="0">
                <a:solidFill>
                  <a:schemeClr val="tx1"/>
                </a:solidFill>
              </a:rPr>
              <a:t>code’”</a:t>
            </a:r>
          </a:p>
        </p:txBody>
      </p:sp>
      <p:sp>
        <p:nvSpPr>
          <p:cNvPr id="5" name="Slide Number Placeholder 4"/>
          <p:cNvSpPr>
            <a:spLocks noGrp="1"/>
          </p:cNvSpPr>
          <p:nvPr>
            <p:ph type="sldNum" sz="quarter" idx="11"/>
          </p:nvPr>
        </p:nvSpPr>
        <p:spPr/>
        <p:txBody>
          <a:bodyPr/>
          <a:lstStyle/>
          <a:p>
            <a:pPr>
              <a:defRPr/>
            </a:pPr>
            <a:fld id="{CE2D662D-3864-4A4B-9055-7C37FB901B9C}" type="slidenum">
              <a:rPr lang="en-US" smtClean="0"/>
              <a:pPr>
                <a:defRPr/>
              </a:pPr>
              <a:t>7</a:t>
            </a:fld>
            <a:endParaRPr lang="en-US" dirty="0"/>
          </a:p>
        </p:txBody>
      </p:sp>
      <p:sp>
        <p:nvSpPr>
          <p:cNvPr id="6" name="Rectangle 5"/>
          <p:cNvSpPr/>
          <p:nvPr/>
        </p:nvSpPr>
        <p:spPr>
          <a:xfrm>
            <a:off x="395536" y="5301208"/>
            <a:ext cx="8424936" cy="1323439"/>
          </a:xfrm>
          <a:prstGeom prst="rect">
            <a:avLst/>
          </a:prstGeom>
        </p:spPr>
        <p:txBody>
          <a:bodyPr wrap="square">
            <a:spAutoFit/>
          </a:bodyPr>
          <a:lstStyle/>
          <a:p>
            <a:r>
              <a:rPr lang="en-GB" sz="2000" i="1" dirty="0"/>
              <a:t>Social understanding depends on an understanding of explicit and implicit social rules that govern everyday social encounters; it requires an ability to make decisions about the social skills we have in terms of ‘when’ and ‘where’ to use them.</a:t>
            </a:r>
          </a:p>
        </p:txBody>
      </p:sp>
    </p:spTree>
    <p:extLst>
      <p:ext uri="{BB962C8B-B14F-4D97-AF65-F5344CB8AC3E}">
        <p14:creationId xmlns:p14="http://schemas.microsoft.com/office/powerpoint/2010/main" val="371507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Part Discovery</a:t>
            </a:r>
            <a:br>
              <a:rPr lang="en-GB" dirty="0"/>
            </a:br>
            <a:endParaRPr lang="en-GB" dirty="0"/>
          </a:p>
        </p:txBody>
      </p:sp>
      <p:sp>
        <p:nvSpPr>
          <p:cNvPr id="3" name="Content Placeholder 2"/>
          <p:cNvSpPr>
            <a:spLocks noGrp="1"/>
          </p:cNvSpPr>
          <p:nvPr>
            <p:ph sz="half" idx="1"/>
          </p:nvPr>
        </p:nvSpPr>
        <p:spPr>
          <a:xfrm>
            <a:off x="457200" y="1994400"/>
            <a:ext cx="8003232" cy="3865563"/>
          </a:xfrm>
        </p:spPr>
        <p:txBody>
          <a:bodyPr/>
          <a:lstStyle/>
          <a:p>
            <a:r>
              <a:rPr lang="en-GB" dirty="0"/>
              <a:t> Keep the goal in mind and gather accurate information.</a:t>
            </a:r>
          </a:p>
          <a:p>
            <a:pPr marL="0" indent="0">
              <a:buNone/>
            </a:pPr>
            <a:endParaRPr lang="en-GB" dirty="0"/>
          </a:p>
          <a:p>
            <a:r>
              <a:rPr lang="en-GB" dirty="0"/>
              <a:t>Try to understand the situation from the child/young person’s  point of view e.g. You could use drawings, comic strips,  observations to discuss the situation before writing a Social Story™ . </a:t>
            </a:r>
          </a:p>
          <a:p>
            <a:endParaRPr lang="en-GB" dirty="0"/>
          </a:p>
          <a:p>
            <a:endParaRPr lang="en-GB" dirty="0"/>
          </a:p>
          <a:p>
            <a:endParaRPr lang="en-GB" dirty="0"/>
          </a:p>
          <a:p>
            <a:endParaRPr lang="en-GB" dirty="0"/>
          </a:p>
          <a:p>
            <a:endParaRPr lang="en-GB" dirty="0"/>
          </a:p>
          <a:p>
            <a:endParaRPr lang="en-GB" dirty="0"/>
          </a:p>
          <a:p>
            <a:r>
              <a:rPr lang="en-GB" dirty="0"/>
              <a:t>In this way, each Social Story™  addresses the needs and improves the social understanding of people on </a:t>
            </a:r>
            <a:r>
              <a:rPr lang="en-GB" i="1" dirty="0"/>
              <a:t>both sides </a:t>
            </a:r>
            <a:r>
              <a:rPr lang="en-GB" dirty="0"/>
              <a:t>of the social equation. </a:t>
            </a:r>
          </a:p>
        </p:txBody>
      </p:sp>
      <p:sp>
        <p:nvSpPr>
          <p:cNvPr id="5" name="Slide Number Placeholder 4"/>
          <p:cNvSpPr>
            <a:spLocks noGrp="1"/>
          </p:cNvSpPr>
          <p:nvPr>
            <p:ph type="sldNum" sz="quarter" idx="11"/>
          </p:nvPr>
        </p:nvSpPr>
        <p:spPr/>
        <p:txBody>
          <a:bodyPr/>
          <a:lstStyle/>
          <a:p>
            <a:pPr>
              <a:defRPr/>
            </a:pPr>
            <a:fld id="{CE2D662D-3864-4A4B-9055-7C37FB901B9C}" type="slidenum">
              <a:rPr lang="en-US" smtClean="0"/>
              <a:pPr>
                <a:defRPr/>
              </a:pPr>
              <a:t>8</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706126"/>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56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Consider Age &amp; Language Level</a:t>
            </a:r>
            <a:br>
              <a:rPr lang="en-GB" dirty="0"/>
            </a:br>
            <a:endParaRPr lang="en-GB" dirty="0"/>
          </a:p>
        </p:txBody>
      </p:sp>
      <p:sp>
        <p:nvSpPr>
          <p:cNvPr id="3" name="Content Placeholder 2"/>
          <p:cNvSpPr>
            <a:spLocks noGrp="1"/>
          </p:cNvSpPr>
          <p:nvPr>
            <p:ph idx="1"/>
          </p:nvPr>
        </p:nvSpPr>
        <p:spPr/>
        <p:txBody>
          <a:bodyPr/>
          <a:lstStyle/>
          <a:p>
            <a:r>
              <a:rPr lang="en-GB" dirty="0"/>
              <a:t> Use short sentences</a:t>
            </a:r>
          </a:p>
          <a:p>
            <a:pPr marL="0" indent="0">
              <a:buNone/>
            </a:pPr>
            <a:endParaRPr lang="en-GB" dirty="0"/>
          </a:p>
          <a:p>
            <a:r>
              <a:rPr lang="en-GB" dirty="0"/>
              <a:t>Less sentences for younger age children or language levels </a:t>
            </a:r>
          </a:p>
          <a:p>
            <a:pPr marL="0" indent="0">
              <a:buNone/>
            </a:pPr>
            <a:endParaRPr lang="en-GB" dirty="0"/>
          </a:p>
          <a:p>
            <a:r>
              <a:rPr lang="en-GB" dirty="0"/>
              <a:t>Use visuals</a:t>
            </a:r>
          </a:p>
          <a:p>
            <a:pPr marL="0" indent="0">
              <a:buNone/>
            </a:pPr>
            <a:endParaRPr lang="en-GB" dirty="0"/>
          </a:p>
          <a:p>
            <a:r>
              <a:rPr lang="en-GB" dirty="0"/>
              <a:t>Rhythm and Repetition</a:t>
            </a:r>
          </a:p>
          <a:p>
            <a:pPr marL="0" indent="0">
              <a:buNone/>
            </a:pPr>
            <a:r>
              <a:rPr lang="en-GB" dirty="0"/>
              <a:t>- On the playground , I may play on the swings, I may play</a:t>
            </a:r>
          </a:p>
          <a:p>
            <a:pPr marL="0" indent="0">
              <a:buNone/>
            </a:pPr>
            <a:r>
              <a:rPr lang="en-GB" dirty="0"/>
              <a:t>on the slide , I may play on the monkey bars , or I may play</a:t>
            </a:r>
          </a:p>
          <a:p>
            <a:pPr marL="0" indent="0">
              <a:buNone/>
            </a:pPr>
            <a:r>
              <a:rPr lang="en-GB" dirty="0"/>
              <a:t>something else</a:t>
            </a:r>
          </a:p>
          <a:p>
            <a:pPr marL="0" indent="0">
              <a:buNone/>
            </a:pPr>
            <a:endParaRPr lang="en-GB" dirty="0"/>
          </a:p>
          <a:p>
            <a:r>
              <a:rPr lang="en-GB" dirty="0"/>
              <a:t>Social stories should be used/read when the child/young person is calm and receptive and repeated regularly. </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solidFill>
                  <a:srgbClr val="005B9C"/>
                </a:solidFill>
              </a:rPr>
              <a:pPr>
                <a:defRPr/>
              </a:pPr>
              <a:t>9</a:t>
            </a:fld>
            <a:endParaRPr lang="en-US" dirty="0">
              <a:solidFill>
                <a:srgbClr val="005B9C"/>
              </a:solidFill>
            </a:endParaRPr>
          </a:p>
        </p:txBody>
      </p:sp>
    </p:spTree>
    <p:extLst>
      <p:ext uri="{BB962C8B-B14F-4D97-AF65-F5344CB8AC3E}">
        <p14:creationId xmlns:p14="http://schemas.microsoft.com/office/powerpoint/2010/main" val="2453405039"/>
      </p:ext>
    </p:extLst>
  </p:cSld>
  <p:clrMapOvr>
    <a:masterClrMapping/>
  </p:clrMapOvr>
</p:sld>
</file>

<file path=ppt/theme/theme1.xml><?xml version="1.0" encoding="utf-8"?>
<a:theme xmlns:a="http://schemas.openxmlformats.org/drawingml/2006/main" name="1_Office Theme">
  <a:themeElements>
    <a:clrScheme name="Custom 1">
      <a:dk1>
        <a:srgbClr val="3C3C3B"/>
      </a:dk1>
      <a:lt1>
        <a:sysClr val="window" lastClr="FFFFFF"/>
      </a:lt1>
      <a:dk2>
        <a:srgbClr val="005B9C"/>
      </a:dk2>
      <a:lt2>
        <a:srgbClr val="EEECE1"/>
      </a:lt2>
      <a:accent1>
        <a:srgbClr val="005B9C"/>
      </a:accent1>
      <a:accent2>
        <a:srgbClr val="F6D21C"/>
      </a:accent2>
      <a:accent3>
        <a:srgbClr val="005B9C"/>
      </a:accent3>
      <a:accent4>
        <a:srgbClr val="F6BC1C"/>
      </a:accent4>
      <a:accent5>
        <a:srgbClr val="005B9C"/>
      </a:accent5>
      <a:accent6>
        <a:srgbClr val="F6BC1C"/>
      </a:accent6>
      <a:hlink>
        <a:srgbClr val="005B9C"/>
      </a:hlink>
      <a:folHlink>
        <a:srgbClr val="005B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2311</Words>
  <Application>Microsoft Office PowerPoint</Application>
  <PresentationFormat>On-screen Show (4:3)</PresentationFormat>
  <Paragraphs>273</Paragraphs>
  <Slides>24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 2</vt:lpstr>
      <vt:lpstr>1_Office Theme</vt:lpstr>
      <vt:lpstr>Social Stories</vt:lpstr>
      <vt:lpstr>Aims of today…</vt:lpstr>
      <vt:lpstr>Social Stories – Carol Gray 1994</vt:lpstr>
      <vt:lpstr>The aims and purpose of Social Stories</vt:lpstr>
      <vt:lpstr>Common Misconceptions</vt:lpstr>
      <vt:lpstr>PowerPoint Presentation</vt:lpstr>
      <vt:lpstr>Social understanding</vt:lpstr>
      <vt:lpstr>Two Part Discovery </vt:lpstr>
      <vt:lpstr>Consider Age &amp; Language Level </vt:lpstr>
      <vt:lpstr>Positive &amp; Patient Tone</vt:lpstr>
      <vt:lpstr>Examples:</vt:lpstr>
      <vt:lpstr>The Social Story Book </vt:lpstr>
      <vt:lpstr>Writing a Social Story</vt:lpstr>
      <vt:lpstr>Social Article</vt:lpstr>
      <vt:lpstr>Three Parts and a Title</vt:lpstr>
      <vt:lpstr>How to write a Social Story : sentence types</vt:lpstr>
      <vt:lpstr>Sentence types </vt:lpstr>
      <vt:lpstr>Sentence types</vt:lpstr>
      <vt:lpstr>More descriptive sentences!</vt:lpstr>
      <vt:lpstr>Sentence types </vt:lpstr>
      <vt:lpstr>Sentence types</vt:lpstr>
      <vt:lpstr>Example Social Story</vt:lpstr>
      <vt:lpstr>Questions / Comments </vt:lpstr>
      <vt:lpstr>Thank you</vt:lpstr>
    </vt:vector>
  </TitlesOfParts>
  <Company>Oxleas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ODonoghue, Anne</dc:creator>
  <cp:lastModifiedBy>stacey yusuf</cp:lastModifiedBy>
  <cp:revision>119</cp:revision>
  <cp:lastPrinted>2015-11-02T12:24:18Z</cp:lastPrinted>
  <dcterms:created xsi:type="dcterms:W3CDTF">2015-08-27T13:13:17Z</dcterms:created>
  <dcterms:modified xsi:type="dcterms:W3CDTF">2021-03-29T07:02:54Z</dcterms:modified>
</cp:coreProperties>
</file>